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12"/>
  </p:notesMasterIdLst>
  <p:sldIdLst>
    <p:sldId id="256" r:id="rId2"/>
    <p:sldId id="265" r:id="rId3"/>
    <p:sldId id="280" r:id="rId4"/>
    <p:sldId id="284" r:id="rId5"/>
    <p:sldId id="282" r:id="rId6"/>
    <p:sldId id="285" r:id="rId7"/>
    <p:sldId id="271" r:id="rId8"/>
    <p:sldId id="273" r:id="rId9"/>
    <p:sldId id="283" r:id="rId10"/>
    <p:sldId id="281" r:id="rId11"/>
  </p:sldIdLst>
  <p:sldSz cx="9906000" cy="6858000" type="A4"/>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385D8A"/>
    <a:srgbClr val="FF5050"/>
    <a:srgbClr val="0000FF"/>
    <a:srgbClr val="007800"/>
    <a:srgbClr val="2F528F"/>
    <a:srgbClr val="41719C"/>
    <a:srgbClr val="006400"/>
    <a:srgbClr val="005D64"/>
    <a:srgbClr val="043C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7"/>
    <p:restoredTop sz="94645"/>
  </p:normalViewPr>
  <p:slideViewPr>
    <p:cSldViewPr snapToGrid="0" snapToObjects="1">
      <p:cViewPr varScale="1">
        <p:scale>
          <a:sx n="151" d="100"/>
          <a:sy n="151" d="100"/>
        </p:scale>
        <p:origin x="24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C182B47E-F628-9341-BFAD-D4C14B50B660}" type="datetimeFigureOut">
              <a:rPr kumimoji="1" lang="ja-JP" altLang="en-US" smtClean="0"/>
              <a:t>2019/10/31</a:t>
            </a:fld>
            <a:endParaRPr kumimoji="1" lang="ja-JP" altLang="en-US"/>
          </a:p>
        </p:txBody>
      </p:sp>
      <p:sp>
        <p:nvSpPr>
          <p:cNvPr id="4" name="スライド イメージ プレースホルダー 3"/>
          <p:cNvSpPr>
            <a:spLocks noGrp="1" noRot="1" noChangeAspect="1"/>
          </p:cNvSpPr>
          <p:nvPr>
            <p:ph type="sldImg" idx="2"/>
          </p:nvPr>
        </p:nvSpPr>
        <p:spPr>
          <a:xfrm>
            <a:off x="981075" y="1243013"/>
            <a:ext cx="48450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AC82A59-E4CB-B744-BE83-1A8E13CB8E5A}" type="slidenum">
              <a:rPr kumimoji="1" lang="ja-JP" altLang="en-US" smtClean="0"/>
              <a:t>‹#›</a:t>
            </a:fld>
            <a:endParaRPr kumimoji="1" lang="ja-JP" altLang="en-US"/>
          </a:p>
        </p:txBody>
      </p:sp>
    </p:spTree>
    <p:extLst>
      <p:ext uri="{BB962C8B-B14F-4D97-AF65-F5344CB8AC3E}">
        <p14:creationId xmlns:p14="http://schemas.microsoft.com/office/powerpoint/2010/main" val="104812198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60C7864-26F7-47AA-AA81-960D661E357E}"/>
              </a:ext>
            </a:extLst>
          </p:cNvPr>
          <p:cNvSpPr/>
          <p:nvPr userDrawn="1"/>
        </p:nvSpPr>
        <p:spPr>
          <a:xfrm>
            <a:off x="-11430" y="-14068"/>
            <a:ext cx="9915750" cy="6876000"/>
          </a:xfrm>
          <a:prstGeom prst="rect">
            <a:avLst/>
          </a:prstGeom>
          <a:solidFill>
            <a:schemeClr val="bg1"/>
          </a:solidFill>
          <a:ln>
            <a:solidFill>
              <a:srgbClr val="41719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 name="Title 1"/>
          <p:cNvSpPr>
            <a:spLocks noGrp="1"/>
          </p:cNvSpPr>
          <p:nvPr>
            <p:ph type="ctrTitle"/>
          </p:nvPr>
        </p:nvSpPr>
        <p:spPr>
          <a:xfrm>
            <a:off x="742950" y="1122363"/>
            <a:ext cx="8420100" cy="2387600"/>
          </a:xfrm>
        </p:spPr>
        <p:txBody>
          <a:bodyPr anchor="b">
            <a:normAutofit/>
          </a:bodyPr>
          <a:lstStyle>
            <a:lvl1pPr algn="ctr">
              <a:defRPr sz="4800">
                <a:solidFill>
                  <a:srgbClr val="007800"/>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875964"/>
            <a:ext cx="7429500" cy="138183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6" name="Slide Number Placeholder 5"/>
          <p:cNvSpPr>
            <a:spLocks noGrp="1"/>
          </p:cNvSpPr>
          <p:nvPr>
            <p:ph type="sldNum" sz="quarter" idx="12"/>
          </p:nvPr>
        </p:nvSpPr>
        <p:spPr/>
        <p:txBody>
          <a:bodyPr/>
          <a:lstStyle/>
          <a:p>
            <a:fld id="{3C84CFED-51CE-CF4B-94DB-C561B515C4B3}" type="slidenum">
              <a:rPr kumimoji="1" lang="ja-JP" altLang="en-US" smtClean="0"/>
              <a:t>‹#›</a:t>
            </a:fld>
            <a:endParaRPr kumimoji="1" lang="ja-JP" altLang="en-US"/>
          </a:p>
        </p:txBody>
      </p:sp>
      <p:pic>
        <p:nvPicPr>
          <p:cNvPr id="9" name="図 8">
            <a:extLst>
              <a:ext uri="{FF2B5EF4-FFF2-40B4-BE49-F238E27FC236}">
                <a16:creationId xmlns:a16="http://schemas.microsoft.com/office/drawing/2014/main" id="{569A9B4C-6209-461B-A791-BD289E22DE6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8195" y="6405908"/>
            <a:ext cx="3135085" cy="297549"/>
          </a:xfrm>
          <a:prstGeom prst="rect">
            <a:avLst/>
          </a:prstGeom>
        </p:spPr>
      </p:pic>
    </p:spTree>
    <p:extLst>
      <p:ext uri="{BB962C8B-B14F-4D97-AF65-F5344CB8AC3E}">
        <p14:creationId xmlns:p14="http://schemas.microsoft.com/office/powerpoint/2010/main" val="36946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12"/>
          </p:nvPr>
        </p:nvSpPr>
        <p:spPr/>
        <p:txBody>
          <a:bodyPr/>
          <a:lstStyle/>
          <a:p>
            <a:fld id="{3C84CFED-51CE-CF4B-94DB-C561B515C4B3}" type="slidenum">
              <a:rPr lang="ja-JP" altLang="en-US" smtClean="0"/>
              <a:pPr/>
              <a:t>‹#›</a:t>
            </a:fld>
            <a:endParaRPr lang="ja-JP" altLang="en-US"/>
          </a:p>
        </p:txBody>
      </p:sp>
    </p:spTree>
    <p:extLst>
      <p:ext uri="{BB962C8B-B14F-4D97-AF65-F5344CB8AC3E}">
        <p14:creationId xmlns:p14="http://schemas.microsoft.com/office/powerpoint/2010/main" val="265145862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C84CFED-51CE-CF4B-94DB-C561B515C4B3}" type="slidenum">
              <a:rPr lang="ja-JP" altLang="en-US" smtClean="0"/>
              <a:pPr/>
              <a:t>‹#›</a:t>
            </a:fld>
            <a:endParaRPr lang="ja-JP" altLang="en-US"/>
          </a:p>
        </p:txBody>
      </p:sp>
      <p:sp>
        <p:nvSpPr>
          <p:cNvPr id="7" name="正方形/長方形 6">
            <a:extLst>
              <a:ext uri="{FF2B5EF4-FFF2-40B4-BE49-F238E27FC236}">
                <a16:creationId xmlns:a16="http://schemas.microsoft.com/office/drawing/2014/main" id="{96D3E6EB-9AD4-47D7-A884-D1D15BC91B4D}"/>
              </a:ext>
            </a:extLst>
          </p:cNvPr>
          <p:cNvSpPr/>
          <p:nvPr userDrawn="1"/>
        </p:nvSpPr>
        <p:spPr>
          <a:xfrm>
            <a:off x="-11430" y="-14068"/>
            <a:ext cx="9915750" cy="6876000"/>
          </a:xfrm>
          <a:prstGeom prst="rect">
            <a:avLst/>
          </a:prstGeom>
          <a:solidFill>
            <a:schemeClr val="bg1"/>
          </a:solidFill>
          <a:ln>
            <a:solidFill>
              <a:srgbClr val="41719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Title 1">
            <a:extLst>
              <a:ext uri="{FF2B5EF4-FFF2-40B4-BE49-F238E27FC236}">
                <a16:creationId xmlns:a16="http://schemas.microsoft.com/office/drawing/2014/main" id="{0636655B-0A28-4B42-B9B3-26B092839D41}"/>
              </a:ext>
            </a:extLst>
          </p:cNvPr>
          <p:cNvSpPr>
            <a:spLocks noGrp="1"/>
          </p:cNvSpPr>
          <p:nvPr>
            <p:ph type="ctrTitle"/>
          </p:nvPr>
        </p:nvSpPr>
        <p:spPr>
          <a:xfrm>
            <a:off x="742950" y="1122363"/>
            <a:ext cx="8420100" cy="2387600"/>
          </a:xfrm>
        </p:spPr>
        <p:txBody>
          <a:bodyPr anchor="b">
            <a:normAutofit/>
          </a:bodyPr>
          <a:lstStyle>
            <a:lvl1pPr algn="ctr">
              <a:defRPr sz="4800">
                <a:solidFill>
                  <a:srgbClr val="007800"/>
                </a:solidFill>
              </a:defRPr>
            </a:lvl1pPr>
          </a:lstStyle>
          <a:p>
            <a:r>
              <a:rPr lang="ja-JP" altLang="en-US"/>
              <a:t>マスター タイトルの書式設定</a:t>
            </a:r>
            <a:endParaRPr lang="en-US" dirty="0"/>
          </a:p>
        </p:txBody>
      </p:sp>
      <p:sp>
        <p:nvSpPr>
          <p:cNvPr id="9" name="Subtitle 2">
            <a:extLst>
              <a:ext uri="{FF2B5EF4-FFF2-40B4-BE49-F238E27FC236}">
                <a16:creationId xmlns:a16="http://schemas.microsoft.com/office/drawing/2014/main" id="{49A10F24-3045-4C05-A1AD-37B46132CDB2}"/>
              </a:ext>
            </a:extLst>
          </p:cNvPr>
          <p:cNvSpPr>
            <a:spLocks noGrp="1"/>
          </p:cNvSpPr>
          <p:nvPr>
            <p:ph type="subTitle" idx="1"/>
          </p:nvPr>
        </p:nvSpPr>
        <p:spPr>
          <a:xfrm>
            <a:off x="1238250" y="3875964"/>
            <a:ext cx="7429500" cy="138183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pic>
        <p:nvPicPr>
          <p:cNvPr id="10" name="図 9">
            <a:extLst>
              <a:ext uri="{FF2B5EF4-FFF2-40B4-BE49-F238E27FC236}">
                <a16:creationId xmlns:a16="http://schemas.microsoft.com/office/drawing/2014/main" id="{93053CFB-156C-4818-BF86-DAA39FAEF9C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8195" y="6405908"/>
            <a:ext cx="3135085" cy="297549"/>
          </a:xfrm>
          <a:prstGeom prst="rect">
            <a:avLst/>
          </a:prstGeom>
        </p:spPr>
      </p:pic>
    </p:spTree>
    <p:extLst>
      <p:ext uri="{BB962C8B-B14F-4D97-AF65-F5344CB8AC3E}">
        <p14:creationId xmlns:p14="http://schemas.microsoft.com/office/powerpoint/2010/main" val="38744298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296537"/>
            <a:ext cx="4210050" cy="48804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296537"/>
            <a:ext cx="4210050" cy="48804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Slide Number Placeholder 6"/>
          <p:cNvSpPr>
            <a:spLocks noGrp="1"/>
          </p:cNvSpPr>
          <p:nvPr>
            <p:ph type="sldNum" sz="quarter" idx="12"/>
          </p:nvPr>
        </p:nvSpPr>
        <p:spPr/>
        <p:txBody>
          <a:bodyPr/>
          <a:lstStyle/>
          <a:p>
            <a:fld id="{3C84CFED-51CE-CF4B-94DB-C561B515C4B3}" type="slidenum">
              <a:rPr lang="ja-JP" altLang="en-US" smtClean="0"/>
              <a:pPr/>
              <a:t>‹#›</a:t>
            </a:fld>
            <a:endParaRPr lang="ja-JP" altLang="en-US"/>
          </a:p>
        </p:txBody>
      </p:sp>
    </p:spTree>
    <p:extLst>
      <p:ext uri="{BB962C8B-B14F-4D97-AF65-F5344CB8AC3E}">
        <p14:creationId xmlns:p14="http://schemas.microsoft.com/office/powerpoint/2010/main" val="186530929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スライド番号プレースホルダー 2"/>
          <p:cNvSpPr>
            <a:spLocks noGrp="1"/>
          </p:cNvSpPr>
          <p:nvPr>
            <p:ph type="sldNum" sz="quarter" idx="10"/>
          </p:nvPr>
        </p:nvSpPr>
        <p:spPr>
          <a:xfrm>
            <a:off x="7643813" y="6445252"/>
            <a:ext cx="2228850" cy="365125"/>
          </a:xfrm>
        </p:spPr>
        <p:txBody>
          <a:bodyPr/>
          <a:lstStyle/>
          <a:p>
            <a:fld id="{3C84CFED-51CE-CF4B-94DB-C561B515C4B3}" type="slidenum">
              <a:rPr kumimoji="1" lang="ja-JP" altLang="en-US" smtClean="0"/>
              <a:t>‹#›</a:t>
            </a:fld>
            <a:endParaRPr kumimoji="1" lang="ja-JP" altLang="en-US"/>
          </a:p>
        </p:txBody>
      </p:sp>
      <p:sp>
        <p:nvSpPr>
          <p:cNvPr id="4" name="コンテンツ プレースホルダー 2"/>
          <p:cNvSpPr>
            <a:spLocks noGrp="1"/>
          </p:cNvSpPr>
          <p:nvPr>
            <p:ph idx="1"/>
          </p:nvPr>
        </p:nvSpPr>
        <p:spPr>
          <a:xfrm>
            <a:off x="851539" y="1419497"/>
            <a:ext cx="8191225" cy="4411966"/>
          </a:xfrm>
        </p:spPr>
        <p:txBody>
          <a:bodyPr/>
          <a:lstStyle>
            <a:lvl1pPr marL="0" indent="0">
              <a:buFontTx/>
              <a:buNone/>
              <a:defRPr>
                <a:solidFill>
                  <a:schemeClr val="tx1">
                    <a:lumMod val="75000"/>
                    <a:lumOff val="25000"/>
                  </a:schemeClr>
                </a:solidFill>
              </a:defRPr>
            </a:lvl1pPr>
            <a:lvl2pPr marL="514350" indent="-171450">
              <a:buFont typeface="Wingdings" charset="2"/>
              <a:buChar char="n"/>
              <a:defRPr>
                <a:solidFill>
                  <a:schemeClr val="tx1">
                    <a:lumMod val="75000"/>
                    <a:lumOff val="25000"/>
                  </a:schemeClr>
                </a:solidFill>
              </a:defRPr>
            </a:lvl2pPr>
            <a:lvl3pPr marL="857250" indent="-171450">
              <a:buFont typeface="Arial" charset="0"/>
              <a:buChar cha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kumimoji="1" lang="ja-JP" altLang="en-US" dirty="0"/>
              <a:t>マスター テキストの書式設定</a:t>
            </a:r>
          </a:p>
          <a:p>
            <a:pPr lvl="1"/>
            <a:r>
              <a:rPr kumimoji="1" lang="en-US" altLang="ja-JP" dirty="0"/>
              <a:t> </a:t>
            </a:r>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954702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269242"/>
            <a:ext cx="8543925" cy="490772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7618413" y="6419852"/>
            <a:ext cx="222885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3C84CFED-51CE-CF4B-94DB-C561B515C4B3}" type="slidenum">
              <a:rPr lang="ja-JP" altLang="en-US" smtClean="0"/>
              <a:pPr/>
              <a:t>‹#›</a:t>
            </a:fld>
            <a:endParaRPr lang="ja-JP" altLang="en-US"/>
          </a:p>
        </p:txBody>
      </p:sp>
      <p:pic>
        <p:nvPicPr>
          <p:cNvPr id="7" name="図 6">
            <a:extLst>
              <a:ext uri="{FF2B5EF4-FFF2-40B4-BE49-F238E27FC236}">
                <a16:creationId xmlns:a16="http://schemas.microsoft.com/office/drawing/2014/main" id="{9B7C6EDD-C7FD-434D-9568-BD367581889B}"/>
              </a:ext>
            </a:extLst>
          </p:cNvPr>
          <p:cNvPicPr>
            <a:picLocks noChangeAspect="1"/>
          </p:cNvPicPr>
          <p:nvPr userDrawn="1"/>
        </p:nvPicPr>
        <p:blipFill rotWithShape="1">
          <a:blip r:embed="rId7"/>
          <a:srcRect b="13484"/>
          <a:stretch/>
        </p:blipFill>
        <p:spPr>
          <a:xfrm>
            <a:off x="0" y="4123"/>
            <a:ext cx="9906000" cy="779648"/>
          </a:xfrm>
          <a:prstGeom prst="rect">
            <a:avLst/>
          </a:prstGeom>
        </p:spPr>
      </p:pic>
      <p:sp>
        <p:nvSpPr>
          <p:cNvPr id="2" name="Title Placeholder 1"/>
          <p:cNvSpPr>
            <a:spLocks noGrp="1"/>
          </p:cNvSpPr>
          <p:nvPr>
            <p:ph type="title"/>
          </p:nvPr>
        </p:nvSpPr>
        <p:spPr>
          <a:xfrm>
            <a:off x="197708" y="129995"/>
            <a:ext cx="8543925" cy="587324"/>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pic>
        <p:nvPicPr>
          <p:cNvPr id="9" name="図 8">
            <a:extLst>
              <a:ext uri="{FF2B5EF4-FFF2-40B4-BE49-F238E27FC236}">
                <a16:creationId xmlns:a16="http://schemas.microsoft.com/office/drawing/2014/main" id="{13A5CB07-56E5-469E-AC12-BAE0A80B9131}"/>
              </a:ext>
            </a:extLst>
          </p:cNvPr>
          <p:cNvPicPr>
            <a:picLocks noChangeAspect="1"/>
          </p:cNvPicPr>
          <p:nvPr userDrawn="1"/>
        </p:nvPicPr>
        <p:blipFill>
          <a:blip r:embed="rId8">
            <a:duotone>
              <a:prstClr val="black"/>
              <a:schemeClr val="bg1">
                <a:lumMod val="50000"/>
                <a:tint val="45000"/>
                <a:satMod val="400000"/>
              </a:schemeClr>
            </a:duotone>
          </a:blip>
          <a:stretch>
            <a:fillRect/>
          </a:stretch>
        </p:blipFill>
        <p:spPr>
          <a:xfrm>
            <a:off x="7128259" y="275538"/>
            <a:ext cx="2560318" cy="253594"/>
          </a:xfrm>
          <a:prstGeom prst="rect">
            <a:avLst/>
          </a:prstGeom>
        </p:spPr>
      </p:pic>
    </p:spTree>
    <p:extLst>
      <p:ext uri="{BB962C8B-B14F-4D97-AF65-F5344CB8AC3E}">
        <p14:creationId xmlns:p14="http://schemas.microsoft.com/office/powerpoint/2010/main" val="23383828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85" r:id="rId5"/>
  </p:sldLayoutIdLst>
  <p:hf hdr="0" ftr="0" dt="0"/>
  <p:txStyles>
    <p:titleStyle>
      <a:lvl1pPr algn="l" defTabSz="914400" rtl="0" eaLnBrk="1" latinLnBrk="0" hangingPunct="1">
        <a:lnSpc>
          <a:spcPct val="90000"/>
        </a:lnSpc>
        <a:spcBef>
          <a:spcPct val="0"/>
        </a:spcBef>
        <a:buNone/>
        <a:defRPr kumimoji="1"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5.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5.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1.tiff"/><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ecnomikata.com/ecnews/22526/" TargetMode="External"/><Relationship Id="rId2" Type="http://schemas.openxmlformats.org/officeDocument/2006/relationships/image" Target="../media/image16.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ctrTitle"/>
              </p:nvPr>
            </p:nvSpPr>
            <p:spPr>
              <a:xfrm>
                <a:off x="745587" y="2454238"/>
                <a:ext cx="8623495" cy="1104011"/>
              </a:xfrm>
            </p:spPr>
            <p:txBody>
              <a:bodyPr anchor="ctr">
                <a:normAutofit/>
              </a:bodyPr>
              <a:lstStyle/>
              <a:p>
                <a:r>
                  <a:rPr lang="en-US" altLang="ja-JP" sz="4000" dirty="0"/>
                  <a:t>“NAVITIME</a:t>
                </a:r>
                <a14:m>
                  <m:oMath xmlns:m="http://schemas.openxmlformats.org/officeDocument/2006/math">
                    <m:r>
                      <a:rPr lang="en-US" altLang="ja-JP" sz="4000" i="1" smtClean="0">
                        <a:latin typeface="Cambria Math" panose="02040503050406030204" pitchFamily="18" charset="0"/>
                        <a:ea typeface="Cambria Math" panose="02040503050406030204" pitchFamily="18" charset="0"/>
                      </a:rPr>
                      <m:t>×</m:t>
                    </m:r>
                  </m:oMath>
                </a14:m>
                <a:r>
                  <a:rPr lang="en-US" altLang="ja-JP" sz="4000" dirty="0"/>
                  <a:t>Uber Eats” Is All you need</a:t>
                </a:r>
                <a:endParaRPr kumimoji="1" lang="ja-JP" altLang="en-US" sz="4000" dirty="0"/>
              </a:p>
            </p:txBody>
          </p:sp>
        </mc:Choice>
        <mc:Fallback xmlns="">
          <p:sp>
            <p:nvSpPr>
              <p:cNvPr id="2" name="タイトル 1"/>
              <p:cNvSpPr>
                <a:spLocks noGrp="1" noRot="1" noChangeAspect="1" noMove="1" noResize="1" noEditPoints="1" noAdjustHandles="1" noChangeArrowheads="1" noChangeShapeType="1" noTextEdit="1"/>
              </p:cNvSpPr>
              <p:nvPr>
                <p:ph type="ctrTitle"/>
              </p:nvPr>
            </p:nvSpPr>
            <p:spPr>
              <a:xfrm>
                <a:off x="745587" y="2454238"/>
                <a:ext cx="8623495" cy="1104011"/>
              </a:xfrm>
              <a:blipFill>
                <a:blip r:embed="rId2"/>
                <a:stretch>
                  <a:fillRect l="-735" r="-735" b="-3409"/>
                </a:stretch>
              </a:blipFill>
            </p:spPr>
            <p:txBody>
              <a:bodyPr/>
              <a:lstStyle/>
              <a:p>
                <a:r>
                  <a:rPr lang="ja-JP" altLang="en-US">
                    <a:noFill/>
                  </a:rPr>
                  <a:t> </a:t>
                </a:r>
              </a:p>
            </p:txBody>
          </p:sp>
        </mc:Fallback>
      </mc:AlternateContent>
      <p:sp>
        <p:nvSpPr>
          <p:cNvPr id="3" name="サブタイトル 2"/>
          <p:cNvSpPr>
            <a:spLocks noGrp="1"/>
          </p:cNvSpPr>
          <p:nvPr>
            <p:ph type="subTitle" idx="1"/>
          </p:nvPr>
        </p:nvSpPr>
        <p:spPr>
          <a:xfrm>
            <a:off x="1524000" y="4163528"/>
            <a:ext cx="6858000" cy="1019538"/>
          </a:xfrm>
        </p:spPr>
        <p:txBody>
          <a:bodyPr>
            <a:noAutofit/>
          </a:bodyPr>
          <a:lstStyle/>
          <a:p>
            <a:r>
              <a:rPr lang="en-US" altLang="ja-JP" b="1" dirty="0"/>
              <a:t>【</a:t>
            </a:r>
            <a:r>
              <a:rPr lang="ja-JP" altLang="en-US" b="1"/>
              <a:t>優勝してタワマン買う</a:t>
            </a:r>
            <a:r>
              <a:rPr kumimoji="1" lang="en-US" altLang="ja-JP" b="1" dirty="0"/>
              <a:t>】</a:t>
            </a:r>
          </a:p>
          <a:p>
            <a:r>
              <a:rPr lang="ja-JP" altLang="en-US"/>
              <a:t>登内</a:t>
            </a:r>
            <a:r>
              <a:rPr lang="en-US" altLang="ja-JP" dirty="0"/>
              <a:t> </a:t>
            </a:r>
            <a:r>
              <a:rPr lang="ja-JP" altLang="en-US"/>
              <a:t>雅人、夏</a:t>
            </a:r>
            <a:r>
              <a:rPr lang="en-US" altLang="ja-JP" dirty="0"/>
              <a:t> </a:t>
            </a:r>
            <a:r>
              <a:rPr lang="ja-JP" altLang="en-US"/>
              <a:t>有輝也／横浜国立大学</a:t>
            </a:r>
            <a:endParaRPr lang="en-US" altLang="ja-JP"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FDAEC-E2DE-4AF7-9901-58DC77886D6B}"/>
              </a:ext>
            </a:extLst>
          </p:cNvPr>
          <p:cNvSpPr>
            <a:spLocks noGrp="1"/>
          </p:cNvSpPr>
          <p:nvPr>
            <p:ph type="title"/>
          </p:nvPr>
        </p:nvSpPr>
        <p:spPr/>
        <p:txBody>
          <a:bodyPr/>
          <a:lstStyle/>
          <a:p>
            <a:r>
              <a:rPr lang="ja-JP" altLang="en-US" dirty="0"/>
              <a:t>システム概要</a:t>
            </a:r>
            <a:endParaRPr kumimoji="1" lang="ja-JP" altLang="en-US" dirty="0"/>
          </a:p>
        </p:txBody>
      </p:sp>
      <p:sp>
        <p:nvSpPr>
          <p:cNvPr id="3" name="スライド番号プレースホルダー 2">
            <a:extLst>
              <a:ext uri="{FF2B5EF4-FFF2-40B4-BE49-F238E27FC236}">
                <a16:creationId xmlns:a16="http://schemas.microsoft.com/office/drawing/2014/main" id="{6A8F5141-B6D2-4689-B067-241964F977E5}"/>
              </a:ext>
            </a:extLst>
          </p:cNvPr>
          <p:cNvSpPr>
            <a:spLocks noGrp="1"/>
          </p:cNvSpPr>
          <p:nvPr>
            <p:ph type="sldNum" sz="quarter" idx="10"/>
          </p:nvPr>
        </p:nvSpPr>
        <p:spPr/>
        <p:txBody>
          <a:bodyPr/>
          <a:lstStyle/>
          <a:p>
            <a:fld id="{3C84CFED-51CE-CF4B-94DB-C561B515C4B3}" type="slidenum">
              <a:rPr kumimoji="1" lang="ja-JP" altLang="en-US" smtClean="0"/>
              <a:t>10</a:t>
            </a:fld>
            <a:endParaRPr kumimoji="1" lang="ja-JP" altLang="en-US"/>
          </a:p>
        </p:txBody>
      </p:sp>
      <p:sp>
        <p:nvSpPr>
          <p:cNvPr id="69" name="テキスト ボックス 68">
            <a:extLst>
              <a:ext uri="{FF2B5EF4-FFF2-40B4-BE49-F238E27FC236}">
                <a16:creationId xmlns:a16="http://schemas.microsoft.com/office/drawing/2014/main" id="{220366C4-F248-4F17-A581-6F71917A3AC8}"/>
              </a:ext>
            </a:extLst>
          </p:cNvPr>
          <p:cNvSpPr txBox="1"/>
          <p:nvPr/>
        </p:nvSpPr>
        <p:spPr>
          <a:xfrm>
            <a:off x="614252" y="1004262"/>
            <a:ext cx="8676167" cy="269304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ja-JP" altLang="en-US" b="1"/>
              <a:t>最適シフト取得について</a:t>
            </a:r>
            <a:r>
              <a:rPr lang="ja-JP" altLang="en-US"/>
              <a:t>　</a:t>
            </a:r>
            <a:r>
              <a:rPr lang="en-US" altLang="ja-JP" sz="1200" dirty="0"/>
              <a:t>※</a:t>
            </a:r>
            <a:r>
              <a:rPr lang="ja-JP" altLang="en-US" sz="1200"/>
              <a:t>アルゴリズムは今後改良の可能性もあり</a:t>
            </a:r>
            <a:endParaRPr lang="en-US" altLang="ja-JP" sz="1200" dirty="0"/>
          </a:p>
          <a:p>
            <a:endParaRPr lang="en-US" altLang="ja-JP" sz="700" dirty="0"/>
          </a:p>
          <a:p>
            <a:r>
              <a:rPr lang="ja-JP" altLang="en-US" sz="1400"/>
              <a:t>・現在地近辺の注文を取得し、その中で最適なシフトを組むように組み合わせ問題を解く</a:t>
            </a:r>
            <a:endParaRPr lang="en-US" altLang="ja-JP" sz="1400" dirty="0"/>
          </a:p>
          <a:p>
            <a:endParaRPr lang="en-US" altLang="ja-JP" sz="900" dirty="0"/>
          </a:p>
          <a:p>
            <a:r>
              <a:rPr lang="ja-JP" altLang="en-US" sz="1400"/>
              <a:t>・現在地</a:t>
            </a:r>
            <a:r>
              <a:rPr lang="en-US" altLang="ja-JP" sz="1400" dirty="0"/>
              <a:t> </a:t>
            </a:r>
            <a:r>
              <a:rPr lang="ja-JP" altLang="en-US" sz="1400"/>
              <a:t>→</a:t>
            </a:r>
            <a:r>
              <a:rPr lang="en-US" altLang="ja-JP" sz="1400" dirty="0"/>
              <a:t> </a:t>
            </a:r>
            <a:r>
              <a:rPr lang="ja-JP" altLang="en-US" sz="1400"/>
              <a:t>注文の</a:t>
            </a:r>
            <a:r>
              <a:rPr lang="ja-JP" altLang="en-US" sz="1400" b="1"/>
              <a:t>「店舗・配達先地点」のペア</a:t>
            </a:r>
            <a:r>
              <a:rPr lang="ja-JP" altLang="en-US" sz="1400"/>
              <a:t>複数地点</a:t>
            </a:r>
            <a:r>
              <a:rPr lang="en-US" altLang="ja-JP" sz="1400" dirty="0"/>
              <a:t> </a:t>
            </a:r>
            <a:r>
              <a:rPr lang="ja-JP" altLang="en-US" sz="1400"/>
              <a:t>→</a:t>
            </a:r>
            <a:r>
              <a:rPr lang="en-US" altLang="ja-JP" sz="1400" dirty="0"/>
              <a:t> </a:t>
            </a:r>
            <a:r>
              <a:rPr lang="ja-JP" altLang="en-US" sz="1400"/>
              <a:t>現在地</a:t>
            </a:r>
            <a:r>
              <a:rPr lang="en-US" altLang="ja-JP" sz="1400" dirty="0"/>
              <a:t> </a:t>
            </a:r>
            <a:r>
              <a:rPr lang="ja-JP" altLang="en-US" sz="1400"/>
              <a:t>を</a:t>
            </a:r>
            <a:r>
              <a:rPr lang="en-US" altLang="ja-JP" sz="1400" dirty="0"/>
              <a:t>NAVITIME API</a:t>
            </a:r>
            <a:r>
              <a:rPr lang="ja-JP" altLang="en-US" sz="1400"/>
              <a:t>で経路探索</a:t>
            </a:r>
            <a:endParaRPr lang="en-US" altLang="ja-JP" sz="1400" dirty="0"/>
          </a:p>
          <a:p>
            <a:r>
              <a:rPr lang="ja-JP" altLang="en-US" sz="1400"/>
              <a:t>・</a:t>
            </a:r>
            <a:r>
              <a:rPr lang="ja-JP" altLang="en-US" sz="1400" b="1">
                <a:solidFill>
                  <a:srgbClr val="FF0000"/>
                </a:solidFill>
              </a:rPr>
              <a:t>ただし、各ペアは必ず「店舗</a:t>
            </a:r>
            <a:r>
              <a:rPr lang="en-US" altLang="ja-JP" sz="1400" b="1" dirty="0">
                <a:solidFill>
                  <a:srgbClr val="FF0000"/>
                </a:solidFill>
              </a:rPr>
              <a:t> </a:t>
            </a:r>
            <a:r>
              <a:rPr lang="ja-JP" altLang="en-US" sz="1400" b="1">
                <a:solidFill>
                  <a:srgbClr val="FF0000"/>
                </a:solidFill>
              </a:rPr>
              <a:t>→</a:t>
            </a:r>
            <a:r>
              <a:rPr lang="en-US" altLang="ja-JP" sz="1400" b="1" dirty="0">
                <a:solidFill>
                  <a:srgbClr val="FF0000"/>
                </a:solidFill>
              </a:rPr>
              <a:t> </a:t>
            </a:r>
            <a:r>
              <a:rPr lang="ja-JP" altLang="en-US" sz="1400" b="1">
                <a:solidFill>
                  <a:srgbClr val="FF0000"/>
                </a:solidFill>
              </a:rPr>
              <a:t>＊</a:t>
            </a:r>
            <a:r>
              <a:rPr lang="en-US" altLang="ja-JP" sz="1400" b="1" dirty="0">
                <a:solidFill>
                  <a:srgbClr val="FF0000"/>
                </a:solidFill>
              </a:rPr>
              <a:t> </a:t>
            </a:r>
            <a:r>
              <a:rPr lang="ja-JP" altLang="en-US" sz="1400" b="1">
                <a:solidFill>
                  <a:srgbClr val="FF0000"/>
                </a:solidFill>
              </a:rPr>
              <a:t>→</a:t>
            </a:r>
            <a:r>
              <a:rPr lang="en-US" altLang="ja-JP" sz="1400" b="1" dirty="0">
                <a:solidFill>
                  <a:srgbClr val="FF0000"/>
                </a:solidFill>
              </a:rPr>
              <a:t> </a:t>
            </a:r>
            <a:r>
              <a:rPr lang="ja-JP" altLang="en-US" sz="1400" b="1">
                <a:solidFill>
                  <a:srgbClr val="FF0000"/>
                </a:solidFill>
              </a:rPr>
              <a:t>配達先」（＊は任意の経由地点）の順でなければ</a:t>
            </a:r>
            <a:br>
              <a:rPr lang="en-US" altLang="ja-JP" sz="1400" b="1" dirty="0">
                <a:solidFill>
                  <a:srgbClr val="FF0000"/>
                </a:solidFill>
              </a:rPr>
            </a:br>
            <a:r>
              <a:rPr lang="ja-JP" altLang="en-US" sz="1400" b="1">
                <a:solidFill>
                  <a:srgbClr val="FF0000"/>
                </a:solidFill>
              </a:rPr>
              <a:t>　ならないという制約条件も含んだ最適経路探索問題となる</a:t>
            </a:r>
            <a:endParaRPr lang="en-US" altLang="ja-JP" sz="1400" b="1" dirty="0">
              <a:solidFill>
                <a:srgbClr val="FF0000"/>
              </a:solidFill>
            </a:endParaRPr>
          </a:p>
          <a:p>
            <a:r>
              <a:rPr lang="ja-JP" altLang="en-US" sz="1400" b="1">
                <a:solidFill>
                  <a:srgbClr val="FF0000"/>
                </a:solidFill>
              </a:rPr>
              <a:t>　</a:t>
            </a:r>
            <a:r>
              <a:rPr lang="ja-JP" altLang="en-US" sz="1400">
                <a:solidFill>
                  <a:schemeClr val="tx1"/>
                </a:solidFill>
              </a:rPr>
              <a:t>例：「現在地</a:t>
            </a:r>
            <a:r>
              <a:rPr lang="en-US" altLang="ja-JP" sz="1400" dirty="0">
                <a:solidFill>
                  <a:schemeClr val="tx1"/>
                </a:solidFill>
              </a:rPr>
              <a:t> </a:t>
            </a:r>
            <a:r>
              <a:rPr lang="ja-JP" altLang="en-US" sz="1400">
                <a:solidFill>
                  <a:schemeClr val="tx1"/>
                </a:solidFill>
              </a:rPr>
              <a:t>→</a:t>
            </a:r>
            <a:r>
              <a:rPr lang="en-US" altLang="ja-JP" sz="1400" dirty="0">
                <a:solidFill>
                  <a:schemeClr val="tx1"/>
                </a:solidFill>
              </a:rPr>
              <a:t> </a:t>
            </a:r>
            <a:r>
              <a:rPr lang="ja-JP" altLang="en-US" sz="1400">
                <a:solidFill>
                  <a:schemeClr val="tx1"/>
                </a:solidFill>
              </a:rPr>
              <a:t>店舗</a:t>
            </a:r>
            <a:r>
              <a:rPr lang="en-US" altLang="ja-JP" sz="1400" dirty="0">
                <a:solidFill>
                  <a:schemeClr val="tx1"/>
                </a:solidFill>
              </a:rPr>
              <a:t>1 </a:t>
            </a:r>
            <a:r>
              <a:rPr lang="ja-JP" altLang="en-US" sz="1400">
                <a:solidFill>
                  <a:schemeClr val="tx1"/>
                </a:solidFill>
              </a:rPr>
              <a:t>→</a:t>
            </a:r>
            <a:r>
              <a:rPr lang="en-US" altLang="ja-JP" sz="1400" dirty="0">
                <a:solidFill>
                  <a:schemeClr val="tx1"/>
                </a:solidFill>
              </a:rPr>
              <a:t> </a:t>
            </a:r>
            <a:r>
              <a:rPr lang="ja-JP" altLang="en-US" sz="1400">
                <a:solidFill>
                  <a:schemeClr val="tx1"/>
                </a:solidFill>
              </a:rPr>
              <a:t>店舗</a:t>
            </a:r>
            <a:r>
              <a:rPr lang="en-US" altLang="ja-JP" sz="1400" dirty="0">
                <a:solidFill>
                  <a:schemeClr val="tx1"/>
                </a:solidFill>
              </a:rPr>
              <a:t>2 </a:t>
            </a:r>
            <a:r>
              <a:rPr lang="ja-JP" altLang="en-US" sz="1400">
                <a:solidFill>
                  <a:schemeClr val="tx1"/>
                </a:solidFill>
              </a:rPr>
              <a:t>→</a:t>
            </a:r>
            <a:r>
              <a:rPr lang="en-US" altLang="ja-JP" sz="1400" dirty="0">
                <a:solidFill>
                  <a:schemeClr val="tx1"/>
                </a:solidFill>
              </a:rPr>
              <a:t> </a:t>
            </a:r>
            <a:r>
              <a:rPr lang="ja-JP" altLang="en-US" sz="1400">
                <a:solidFill>
                  <a:schemeClr val="tx1"/>
                </a:solidFill>
              </a:rPr>
              <a:t>配達先</a:t>
            </a:r>
            <a:r>
              <a:rPr lang="en-US" altLang="ja-JP" sz="1400" dirty="0">
                <a:solidFill>
                  <a:schemeClr val="tx1"/>
                </a:solidFill>
              </a:rPr>
              <a:t>2 </a:t>
            </a:r>
            <a:r>
              <a:rPr lang="ja-JP" altLang="en-US" sz="1400">
                <a:solidFill>
                  <a:schemeClr val="tx1"/>
                </a:solidFill>
              </a:rPr>
              <a:t>→</a:t>
            </a:r>
            <a:r>
              <a:rPr lang="en-US" altLang="ja-JP" sz="1400" dirty="0">
                <a:solidFill>
                  <a:schemeClr val="tx1"/>
                </a:solidFill>
              </a:rPr>
              <a:t> </a:t>
            </a:r>
            <a:r>
              <a:rPr lang="ja-JP" altLang="en-US" sz="1400">
                <a:solidFill>
                  <a:schemeClr val="tx1"/>
                </a:solidFill>
              </a:rPr>
              <a:t>店舗</a:t>
            </a:r>
            <a:r>
              <a:rPr lang="en-US" altLang="ja-JP" sz="1400" dirty="0">
                <a:solidFill>
                  <a:schemeClr val="tx1"/>
                </a:solidFill>
              </a:rPr>
              <a:t>3 </a:t>
            </a:r>
            <a:r>
              <a:rPr lang="ja-JP" altLang="en-US" sz="1400">
                <a:solidFill>
                  <a:schemeClr val="tx1"/>
                </a:solidFill>
              </a:rPr>
              <a:t>→</a:t>
            </a:r>
            <a:r>
              <a:rPr lang="en-US" altLang="ja-JP" sz="1400" dirty="0">
                <a:solidFill>
                  <a:schemeClr val="tx1"/>
                </a:solidFill>
              </a:rPr>
              <a:t> </a:t>
            </a:r>
            <a:r>
              <a:rPr lang="ja-JP" altLang="en-US" sz="1400">
                <a:solidFill>
                  <a:schemeClr val="tx1"/>
                </a:solidFill>
              </a:rPr>
              <a:t>配達先</a:t>
            </a:r>
            <a:r>
              <a:rPr lang="en-US" altLang="ja-JP" sz="1400" dirty="0">
                <a:solidFill>
                  <a:schemeClr val="tx1"/>
                </a:solidFill>
              </a:rPr>
              <a:t>1 </a:t>
            </a:r>
            <a:r>
              <a:rPr lang="ja-JP" altLang="en-US" sz="1400">
                <a:solidFill>
                  <a:schemeClr val="tx1"/>
                </a:solidFill>
              </a:rPr>
              <a:t>→</a:t>
            </a:r>
            <a:r>
              <a:rPr lang="en-US" altLang="ja-JP" sz="1400" dirty="0">
                <a:solidFill>
                  <a:schemeClr val="tx1"/>
                </a:solidFill>
              </a:rPr>
              <a:t> </a:t>
            </a:r>
            <a:r>
              <a:rPr lang="ja-JP" altLang="en-US" sz="1400">
                <a:solidFill>
                  <a:schemeClr val="tx1"/>
                </a:solidFill>
              </a:rPr>
              <a:t>配達先</a:t>
            </a:r>
            <a:r>
              <a:rPr lang="en-US" altLang="ja-JP" sz="1400" dirty="0">
                <a:solidFill>
                  <a:schemeClr val="tx1"/>
                </a:solidFill>
              </a:rPr>
              <a:t>3</a:t>
            </a:r>
            <a:r>
              <a:rPr lang="ja-JP" altLang="en-US" sz="1400">
                <a:solidFill>
                  <a:schemeClr val="tx1"/>
                </a:solidFill>
              </a:rPr>
              <a:t>」</a:t>
            </a:r>
            <a:endParaRPr lang="en-US" altLang="ja-JP" sz="1400" dirty="0">
              <a:solidFill>
                <a:schemeClr val="tx1"/>
              </a:solidFill>
            </a:endParaRPr>
          </a:p>
          <a:p>
            <a:endParaRPr lang="en-US" altLang="ja-JP" sz="900" b="1" dirty="0">
              <a:solidFill>
                <a:srgbClr val="FF0000"/>
              </a:solidFill>
            </a:endParaRPr>
          </a:p>
          <a:p>
            <a:r>
              <a:rPr lang="ja-JP" altLang="en-US" sz="1400"/>
              <a:t>・経路探索</a:t>
            </a:r>
            <a:r>
              <a:rPr lang="en-US" altLang="ja-JP" sz="1400" dirty="0"/>
              <a:t>API</a:t>
            </a:r>
            <a:r>
              <a:rPr lang="ja-JP" altLang="en-US" sz="1400"/>
              <a:t>単体では、経由地に上記のような複雑な順序制約がある場合の最適経路を</a:t>
            </a:r>
            <a:br>
              <a:rPr lang="en-US" altLang="ja-JP" sz="1400" dirty="0"/>
            </a:br>
            <a:r>
              <a:rPr lang="ja-JP" altLang="en-US" sz="1400"/>
              <a:t>　取得するには、複雑かつ非現実的な数の</a:t>
            </a:r>
            <a:r>
              <a:rPr lang="en-US" altLang="ja-JP" sz="1400" dirty="0"/>
              <a:t>API</a:t>
            </a:r>
            <a:r>
              <a:rPr lang="ja-JP" altLang="en-US" sz="1400"/>
              <a:t>リクエストが必要となる</a:t>
            </a:r>
            <a:br>
              <a:rPr lang="en-US" altLang="ja-JP" sz="1400" dirty="0"/>
            </a:br>
            <a:r>
              <a:rPr lang="ja-JP" altLang="en-US" sz="1400"/>
              <a:t>　→</a:t>
            </a:r>
            <a:r>
              <a:rPr lang="en-US" altLang="ja-JP" sz="1400" dirty="0"/>
              <a:t> </a:t>
            </a:r>
            <a:r>
              <a:rPr lang="ja-JP" altLang="en-US" sz="1400" b="1">
                <a:solidFill>
                  <a:srgbClr val="FF0000"/>
                </a:solidFill>
              </a:rPr>
              <a:t>必ず「店舗→配達先」の順が保証されるケースに限定した探索を行う</a:t>
            </a:r>
            <a:br>
              <a:rPr lang="en-US" altLang="ja-JP" sz="1400" b="1" dirty="0">
                <a:solidFill>
                  <a:srgbClr val="FF0000"/>
                </a:solidFill>
              </a:rPr>
            </a:br>
            <a:r>
              <a:rPr lang="ja-JP" altLang="en-US" sz="1400" b="1">
                <a:solidFill>
                  <a:srgbClr val="FF0000"/>
                </a:solidFill>
              </a:rPr>
              <a:t>　（問題を部分空間に切り分ける）</a:t>
            </a:r>
            <a:endParaRPr lang="en-US" altLang="ja-JP" sz="1400" b="1" dirty="0">
              <a:solidFill>
                <a:srgbClr val="FF0000"/>
              </a:solidFill>
            </a:endParaRPr>
          </a:p>
        </p:txBody>
      </p:sp>
      <p:sp>
        <p:nvSpPr>
          <p:cNvPr id="9" name="テキスト ボックス 8">
            <a:extLst>
              <a:ext uri="{FF2B5EF4-FFF2-40B4-BE49-F238E27FC236}">
                <a16:creationId xmlns:a16="http://schemas.microsoft.com/office/drawing/2014/main" id="{2CAC775C-1016-6E4C-87E6-0E691F1CCE23}"/>
              </a:ext>
            </a:extLst>
          </p:cNvPr>
          <p:cNvSpPr txBox="1"/>
          <p:nvPr/>
        </p:nvSpPr>
        <p:spPr>
          <a:xfrm>
            <a:off x="3094094" y="4460034"/>
            <a:ext cx="6230678" cy="553998"/>
          </a:xfrm>
          <a:prstGeom prst="rect">
            <a:avLst/>
          </a:prstGeom>
          <a:noFill/>
        </p:spPr>
        <p:txBody>
          <a:bodyPr wrap="square" rtlCol="0">
            <a:spAutoFit/>
          </a:bodyPr>
          <a:lstStyle/>
          <a:p>
            <a:pPr algn="l"/>
            <a:r>
              <a:rPr kumimoji="1" lang="en-US" altLang="ja-JP" sz="1600" dirty="0"/>
              <a:t>1. ”</a:t>
            </a:r>
            <a:r>
              <a:rPr kumimoji="1" lang="ja-JP" altLang="en-US" sz="1600"/>
              <a:t>同一店舗注文のオーダーのみ</a:t>
            </a:r>
            <a:r>
              <a:rPr kumimoji="1" lang="en-US" altLang="ja-JP" sz="1600" dirty="0"/>
              <a:t>”</a:t>
            </a:r>
            <a:r>
              <a:rPr kumimoji="1" lang="ja-JP" altLang="en-US" sz="1600"/>
              <a:t>でリクエスト</a:t>
            </a:r>
            <a:endParaRPr kumimoji="1" lang="en-US" altLang="ja-JP" sz="1600" dirty="0"/>
          </a:p>
          <a:p>
            <a:pPr lvl="1"/>
            <a:r>
              <a:rPr kumimoji="1" lang="ja-JP" altLang="en-US" sz="1400"/>
              <a:t>・</a:t>
            </a:r>
            <a:r>
              <a:rPr kumimoji="1" lang="en-US" altLang="ja-JP" sz="1400" dirty="0"/>
              <a:t> </a:t>
            </a:r>
            <a:r>
              <a:rPr kumimoji="1" lang="ja-JP" altLang="en-US" sz="1400"/>
              <a:t>現在地</a:t>
            </a:r>
            <a:r>
              <a:rPr kumimoji="1" lang="en-US" altLang="ja-JP" sz="1400" dirty="0"/>
              <a:t> </a:t>
            </a:r>
            <a:r>
              <a:rPr kumimoji="1" lang="ja-JP" altLang="en-US" sz="1400"/>
              <a:t>→</a:t>
            </a:r>
            <a:r>
              <a:rPr kumimoji="1" lang="en-US" altLang="ja-JP" sz="1400" dirty="0"/>
              <a:t> </a:t>
            </a:r>
            <a:r>
              <a:rPr kumimoji="1" lang="ja-JP" altLang="en-US" sz="1400"/>
              <a:t>店舗</a:t>
            </a:r>
            <a:r>
              <a:rPr kumimoji="1" lang="en-US" altLang="ja-JP" sz="1400" dirty="0"/>
              <a:t> </a:t>
            </a:r>
            <a:r>
              <a:rPr kumimoji="1" lang="ja-JP" altLang="en-US" sz="1400"/>
              <a:t>→</a:t>
            </a:r>
            <a:r>
              <a:rPr kumimoji="1" lang="en-US" altLang="ja-JP" sz="1400" dirty="0"/>
              <a:t> </a:t>
            </a:r>
            <a:r>
              <a:rPr kumimoji="1" lang="ja-JP" altLang="en-US" sz="1400"/>
              <a:t>配達先</a:t>
            </a:r>
            <a:r>
              <a:rPr kumimoji="1" lang="en-US" altLang="ja-JP" sz="1400" dirty="0"/>
              <a:t>N</a:t>
            </a:r>
            <a:r>
              <a:rPr kumimoji="1" lang="ja-JP" altLang="en-US" sz="1400"/>
              <a:t>地点</a:t>
            </a:r>
            <a:r>
              <a:rPr kumimoji="1" lang="en-US" altLang="ja-JP" sz="1400" dirty="0"/>
              <a:t> </a:t>
            </a:r>
            <a:r>
              <a:rPr kumimoji="1" lang="ja-JP" altLang="en-US" sz="1400"/>
              <a:t>（ここを探索）</a:t>
            </a:r>
            <a:endParaRPr kumimoji="1" lang="en-US" altLang="ja-JP" sz="1400" dirty="0"/>
          </a:p>
        </p:txBody>
      </p:sp>
      <p:sp>
        <p:nvSpPr>
          <p:cNvPr id="11" name="テキスト ボックス 10">
            <a:extLst>
              <a:ext uri="{FF2B5EF4-FFF2-40B4-BE49-F238E27FC236}">
                <a16:creationId xmlns:a16="http://schemas.microsoft.com/office/drawing/2014/main" id="{8A5B2316-B8BC-214C-A0DF-435DE4501DA3}"/>
              </a:ext>
            </a:extLst>
          </p:cNvPr>
          <p:cNvSpPr txBox="1"/>
          <p:nvPr/>
        </p:nvSpPr>
        <p:spPr>
          <a:xfrm>
            <a:off x="3094093" y="5142276"/>
            <a:ext cx="6230679" cy="553998"/>
          </a:xfrm>
          <a:prstGeom prst="rect">
            <a:avLst/>
          </a:prstGeom>
          <a:noFill/>
        </p:spPr>
        <p:txBody>
          <a:bodyPr wrap="square" rtlCol="0">
            <a:spAutoFit/>
          </a:bodyPr>
          <a:lstStyle/>
          <a:p>
            <a:pPr algn="l"/>
            <a:r>
              <a:rPr kumimoji="1" lang="en-US" altLang="ja-JP" sz="1600" dirty="0"/>
              <a:t>2. ”</a:t>
            </a:r>
            <a:r>
              <a:rPr kumimoji="1" lang="ja-JP" altLang="en-US" sz="1600"/>
              <a:t>店舗が近いオーダーでグループ化</a:t>
            </a:r>
            <a:r>
              <a:rPr kumimoji="1" lang="en-US" altLang="ja-JP" sz="1600" dirty="0"/>
              <a:t>”</a:t>
            </a:r>
            <a:r>
              <a:rPr kumimoji="1" lang="ja-JP" altLang="en-US" sz="1600"/>
              <a:t>してリクエスト</a:t>
            </a:r>
            <a:endParaRPr kumimoji="1" lang="en-US" altLang="ja-JP" sz="1600" dirty="0"/>
          </a:p>
          <a:p>
            <a:pPr lvl="1"/>
            <a:r>
              <a:rPr kumimoji="1" lang="ja-JP" altLang="en-US" sz="1400"/>
              <a:t>・</a:t>
            </a:r>
            <a:r>
              <a:rPr kumimoji="1" lang="en-US" altLang="ja-JP" sz="1400" dirty="0"/>
              <a:t> </a:t>
            </a:r>
            <a:r>
              <a:rPr kumimoji="1" lang="ja-JP" altLang="en-US" sz="1400"/>
              <a:t>現在地</a:t>
            </a:r>
            <a:r>
              <a:rPr kumimoji="1" lang="en-US" altLang="ja-JP" sz="1400" dirty="0"/>
              <a:t> </a:t>
            </a:r>
            <a:r>
              <a:rPr kumimoji="1" lang="ja-JP" altLang="en-US" sz="1400"/>
              <a:t>→</a:t>
            </a:r>
            <a:r>
              <a:rPr kumimoji="1" lang="en-US" altLang="ja-JP" sz="1400" dirty="0"/>
              <a:t> </a:t>
            </a:r>
            <a:r>
              <a:rPr kumimoji="1" lang="ja-JP" altLang="en-US" sz="1400"/>
              <a:t>店舗</a:t>
            </a:r>
            <a:r>
              <a:rPr kumimoji="1" lang="en-US" altLang="ja-JP" sz="1400" dirty="0"/>
              <a:t>N</a:t>
            </a:r>
            <a:r>
              <a:rPr kumimoji="1" lang="ja-JP" altLang="en-US" sz="1400"/>
              <a:t>地点（ここを探索）</a:t>
            </a:r>
            <a:r>
              <a:rPr kumimoji="1" lang="en-US" altLang="ja-JP" sz="1400" dirty="0"/>
              <a:t> </a:t>
            </a:r>
            <a:r>
              <a:rPr kumimoji="1" lang="ja-JP" altLang="en-US" sz="1400"/>
              <a:t>→</a:t>
            </a:r>
            <a:r>
              <a:rPr kumimoji="1" lang="en-US" altLang="ja-JP" sz="1400" dirty="0"/>
              <a:t> </a:t>
            </a:r>
            <a:r>
              <a:rPr kumimoji="1" lang="ja-JP" altLang="en-US" sz="1400"/>
              <a:t>配達先</a:t>
            </a:r>
            <a:r>
              <a:rPr kumimoji="1" lang="en-US" altLang="ja-JP" sz="1400" dirty="0"/>
              <a:t>N</a:t>
            </a:r>
            <a:r>
              <a:rPr kumimoji="1" lang="ja-JP" altLang="en-US" sz="1400"/>
              <a:t>地点</a:t>
            </a:r>
            <a:r>
              <a:rPr kumimoji="1" lang="en-US" altLang="ja-JP" sz="1400" dirty="0"/>
              <a:t> </a:t>
            </a:r>
            <a:r>
              <a:rPr kumimoji="1" lang="ja-JP" altLang="en-US" sz="1400"/>
              <a:t>（ここを探索）</a:t>
            </a:r>
            <a:endParaRPr kumimoji="1" lang="en-US" altLang="ja-JP" sz="1400" dirty="0"/>
          </a:p>
        </p:txBody>
      </p:sp>
      <p:sp>
        <p:nvSpPr>
          <p:cNvPr id="7" name="テキスト ボックス 6">
            <a:extLst>
              <a:ext uri="{FF2B5EF4-FFF2-40B4-BE49-F238E27FC236}">
                <a16:creationId xmlns:a16="http://schemas.microsoft.com/office/drawing/2014/main" id="{BEB609C7-ACA9-E845-9A84-E075659AFB9F}"/>
              </a:ext>
            </a:extLst>
          </p:cNvPr>
          <p:cNvSpPr txBox="1"/>
          <p:nvPr/>
        </p:nvSpPr>
        <p:spPr>
          <a:xfrm>
            <a:off x="755159" y="3845635"/>
            <a:ext cx="8266372" cy="523220"/>
          </a:xfrm>
          <a:prstGeom prst="rect">
            <a:avLst/>
          </a:prstGeom>
          <a:noFill/>
        </p:spPr>
        <p:txBody>
          <a:bodyPr wrap="square" rtlCol="0">
            <a:spAutoFit/>
          </a:bodyPr>
          <a:lstStyle/>
          <a:p>
            <a:pPr algn="l"/>
            <a:r>
              <a:rPr kumimoji="1" lang="ja-JP" altLang="en-US" sz="1400"/>
              <a:t>現実の場面を想定しても、効率の良い配達経路は以下の</a:t>
            </a:r>
            <a:r>
              <a:rPr kumimoji="1" lang="en-US" altLang="ja-JP" sz="1400" dirty="0"/>
              <a:t>3</a:t>
            </a:r>
            <a:r>
              <a:rPr kumimoji="1" lang="ja-JP" altLang="en-US" sz="1400"/>
              <a:t>パターンにおおよそ当てはまる</a:t>
            </a:r>
            <a:endParaRPr kumimoji="1" lang="en-US" altLang="ja-JP" sz="1400" dirty="0"/>
          </a:p>
          <a:p>
            <a:r>
              <a:rPr kumimoji="1" lang="ja-JP" altLang="en-US" sz="1400"/>
              <a:t>この事前知識を加えることで、膨大な数の組み合わせ問題を数回の経路探索リクエストで可能となる</a:t>
            </a:r>
            <a:endParaRPr kumimoji="1" lang="en-US" altLang="ja-JP" sz="1400" dirty="0"/>
          </a:p>
        </p:txBody>
      </p:sp>
      <p:sp>
        <p:nvSpPr>
          <p:cNvPr id="13" name="テキスト ボックス 12">
            <a:extLst>
              <a:ext uri="{FF2B5EF4-FFF2-40B4-BE49-F238E27FC236}">
                <a16:creationId xmlns:a16="http://schemas.microsoft.com/office/drawing/2014/main" id="{D0E4B606-45DD-684A-AD49-F1C734A3750D}"/>
              </a:ext>
            </a:extLst>
          </p:cNvPr>
          <p:cNvSpPr txBox="1"/>
          <p:nvPr/>
        </p:nvSpPr>
        <p:spPr>
          <a:xfrm>
            <a:off x="3094093" y="5830418"/>
            <a:ext cx="6230679" cy="553998"/>
          </a:xfrm>
          <a:prstGeom prst="rect">
            <a:avLst/>
          </a:prstGeom>
          <a:noFill/>
        </p:spPr>
        <p:txBody>
          <a:bodyPr wrap="square" rtlCol="0">
            <a:spAutoFit/>
          </a:bodyPr>
          <a:lstStyle/>
          <a:p>
            <a:pPr algn="l"/>
            <a:r>
              <a:rPr kumimoji="1" lang="en-US" altLang="ja-JP" sz="1600" dirty="0"/>
              <a:t>3. ”</a:t>
            </a:r>
            <a:r>
              <a:rPr kumimoji="1" lang="ja-JP" altLang="en-US" sz="1600"/>
              <a:t>配達先が近いオーダーでグループ化</a:t>
            </a:r>
            <a:r>
              <a:rPr kumimoji="1" lang="en-US" altLang="ja-JP" sz="1600" dirty="0"/>
              <a:t>”</a:t>
            </a:r>
            <a:r>
              <a:rPr kumimoji="1" lang="ja-JP" altLang="en-US" sz="1600"/>
              <a:t>してリクエスト</a:t>
            </a:r>
            <a:endParaRPr kumimoji="1" lang="en-US" altLang="ja-JP" sz="1600" dirty="0"/>
          </a:p>
          <a:p>
            <a:pPr lvl="1"/>
            <a:r>
              <a:rPr kumimoji="1" lang="ja-JP" altLang="en-US" sz="1400"/>
              <a:t>・</a:t>
            </a:r>
            <a:r>
              <a:rPr kumimoji="1" lang="en-US" altLang="ja-JP" sz="1400" dirty="0"/>
              <a:t> </a:t>
            </a:r>
            <a:r>
              <a:rPr kumimoji="1" lang="ja-JP" altLang="en-US" sz="1400"/>
              <a:t>現在地</a:t>
            </a:r>
            <a:r>
              <a:rPr kumimoji="1" lang="en-US" altLang="ja-JP" sz="1400" dirty="0"/>
              <a:t> </a:t>
            </a:r>
            <a:r>
              <a:rPr kumimoji="1" lang="ja-JP" altLang="en-US" sz="1400"/>
              <a:t>→</a:t>
            </a:r>
            <a:r>
              <a:rPr kumimoji="1" lang="en-US" altLang="ja-JP" sz="1400" dirty="0"/>
              <a:t> </a:t>
            </a:r>
            <a:r>
              <a:rPr kumimoji="1" lang="ja-JP" altLang="en-US" sz="1400"/>
              <a:t>店舗</a:t>
            </a:r>
            <a:r>
              <a:rPr kumimoji="1" lang="en-US" altLang="ja-JP" sz="1400" dirty="0"/>
              <a:t>N</a:t>
            </a:r>
            <a:r>
              <a:rPr kumimoji="1" lang="ja-JP" altLang="en-US" sz="1400"/>
              <a:t>地点（ここを探索）</a:t>
            </a:r>
            <a:r>
              <a:rPr kumimoji="1" lang="en-US" altLang="ja-JP" sz="1400" dirty="0"/>
              <a:t> </a:t>
            </a:r>
            <a:r>
              <a:rPr kumimoji="1" lang="ja-JP" altLang="en-US" sz="1400"/>
              <a:t>→</a:t>
            </a:r>
            <a:r>
              <a:rPr kumimoji="1" lang="en-US" altLang="ja-JP" sz="1400" dirty="0"/>
              <a:t> </a:t>
            </a:r>
            <a:r>
              <a:rPr kumimoji="1" lang="ja-JP" altLang="en-US" sz="1400"/>
              <a:t>配達先</a:t>
            </a:r>
            <a:r>
              <a:rPr kumimoji="1" lang="en-US" altLang="ja-JP" sz="1400" dirty="0"/>
              <a:t>N</a:t>
            </a:r>
            <a:r>
              <a:rPr kumimoji="1" lang="ja-JP" altLang="en-US" sz="1400"/>
              <a:t>地点</a:t>
            </a:r>
            <a:r>
              <a:rPr kumimoji="1" lang="en-US" altLang="ja-JP" sz="1400" dirty="0"/>
              <a:t> </a:t>
            </a:r>
            <a:r>
              <a:rPr kumimoji="1" lang="ja-JP" altLang="en-US" sz="1400"/>
              <a:t>（ここを探索）</a:t>
            </a:r>
            <a:endParaRPr kumimoji="1" lang="en-US" altLang="ja-JP" sz="1400" dirty="0"/>
          </a:p>
        </p:txBody>
      </p:sp>
      <p:cxnSp>
        <p:nvCxnSpPr>
          <p:cNvPr id="12" name="カギ線コネクタ 11">
            <a:extLst>
              <a:ext uri="{FF2B5EF4-FFF2-40B4-BE49-F238E27FC236}">
                <a16:creationId xmlns:a16="http://schemas.microsoft.com/office/drawing/2014/main" id="{061B995C-60C3-9F4C-B40D-153D16493038}"/>
              </a:ext>
            </a:extLst>
          </p:cNvPr>
          <p:cNvCxnSpPr>
            <a:cxnSpLocks/>
          </p:cNvCxnSpPr>
          <p:nvPr/>
        </p:nvCxnSpPr>
        <p:spPr>
          <a:xfrm rot="10800000">
            <a:off x="2180138" y="5380086"/>
            <a:ext cx="819150" cy="669105"/>
          </a:xfrm>
          <a:prstGeom prst="bentConnector3">
            <a:avLst>
              <a:gd name="adj1" fmla="val 50000"/>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9" name="カギ線コネクタ 18">
            <a:extLst>
              <a:ext uri="{FF2B5EF4-FFF2-40B4-BE49-F238E27FC236}">
                <a16:creationId xmlns:a16="http://schemas.microsoft.com/office/drawing/2014/main" id="{5005057A-7DF3-BC4A-BB5A-774AB7FAB63A}"/>
              </a:ext>
            </a:extLst>
          </p:cNvPr>
          <p:cNvCxnSpPr>
            <a:cxnSpLocks/>
          </p:cNvCxnSpPr>
          <p:nvPr/>
        </p:nvCxnSpPr>
        <p:spPr>
          <a:xfrm rot="10800000" flipV="1">
            <a:off x="2180139" y="4688968"/>
            <a:ext cx="819153" cy="691117"/>
          </a:xfrm>
          <a:prstGeom prst="bentConnector3">
            <a:avLst>
              <a:gd name="adj1" fmla="val 50000"/>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24" name="直線コネクタ 23">
            <a:extLst>
              <a:ext uri="{FF2B5EF4-FFF2-40B4-BE49-F238E27FC236}">
                <a16:creationId xmlns:a16="http://schemas.microsoft.com/office/drawing/2014/main" id="{58FA28A2-2F55-3C41-906A-B682CF9431DE}"/>
              </a:ext>
            </a:extLst>
          </p:cNvPr>
          <p:cNvCxnSpPr>
            <a:cxnSpLocks/>
          </p:cNvCxnSpPr>
          <p:nvPr/>
        </p:nvCxnSpPr>
        <p:spPr>
          <a:xfrm>
            <a:off x="2589713" y="5383851"/>
            <a:ext cx="409576"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28" name="テキスト ボックス 27">
            <a:extLst>
              <a:ext uri="{FF2B5EF4-FFF2-40B4-BE49-F238E27FC236}">
                <a16:creationId xmlns:a16="http://schemas.microsoft.com/office/drawing/2014/main" id="{6569D420-9E21-734A-864B-E802F524C87E}"/>
              </a:ext>
            </a:extLst>
          </p:cNvPr>
          <p:cNvSpPr txBox="1"/>
          <p:nvPr/>
        </p:nvSpPr>
        <p:spPr>
          <a:xfrm>
            <a:off x="655658" y="5099096"/>
            <a:ext cx="1434077"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kumimoji="1" lang="ja-JP" altLang="en-US" sz="1400"/>
              <a:t>最大オーダー数のシフトを選択</a:t>
            </a:r>
          </a:p>
        </p:txBody>
      </p:sp>
    </p:spTree>
    <p:extLst>
      <p:ext uri="{BB962C8B-B14F-4D97-AF65-F5344CB8AC3E}">
        <p14:creationId xmlns:p14="http://schemas.microsoft.com/office/powerpoint/2010/main" val="2917040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A8B11-7A0F-49F7-85F4-E4389A20AB75}"/>
              </a:ext>
            </a:extLst>
          </p:cNvPr>
          <p:cNvSpPr>
            <a:spLocks noGrp="1"/>
          </p:cNvSpPr>
          <p:nvPr>
            <p:ph type="title"/>
          </p:nvPr>
        </p:nvSpPr>
        <p:spPr/>
        <p:txBody>
          <a:bodyPr/>
          <a:lstStyle/>
          <a:p>
            <a:r>
              <a:rPr lang="ja-JP" altLang="en-US" dirty="0"/>
              <a:t>要約</a:t>
            </a:r>
            <a:endParaRPr kumimoji="1" lang="ja-JP" altLang="en-US" dirty="0"/>
          </a:p>
        </p:txBody>
      </p:sp>
      <p:sp>
        <p:nvSpPr>
          <p:cNvPr id="3" name="スライド番号プレースホルダー 2">
            <a:extLst>
              <a:ext uri="{FF2B5EF4-FFF2-40B4-BE49-F238E27FC236}">
                <a16:creationId xmlns:a16="http://schemas.microsoft.com/office/drawing/2014/main" id="{0763D910-DEA6-49F1-9827-381272CC9D43}"/>
              </a:ext>
            </a:extLst>
          </p:cNvPr>
          <p:cNvSpPr>
            <a:spLocks noGrp="1"/>
          </p:cNvSpPr>
          <p:nvPr>
            <p:ph type="sldNum" sz="quarter" idx="10"/>
          </p:nvPr>
        </p:nvSpPr>
        <p:spPr/>
        <p:txBody>
          <a:bodyPr/>
          <a:lstStyle/>
          <a:p>
            <a:fld id="{3C84CFED-51CE-CF4B-94DB-C561B515C4B3}" type="slidenum">
              <a:rPr kumimoji="1" lang="ja-JP" altLang="en-US" smtClean="0"/>
              <a:t>2</a:t>
            </a:fld>
            <a:endParaRPr kumimoji="1" lang="ja-JP" altLang="en-US"/>
          </a:p>
        </p:txBody>
      </p:sp>
      <mc:AlternateContent xmlns:mc="http://schemas.openxmlformats.org/markup-compatibility/2006" xmlns:a14="http://schemas.microsoft.com/office/drawing/2010/main">
        <mc:Choice Requires="a14">
          <p:graphicFrame>
            <p:nvGraphicFramePr>
              <p:cNvPr id="8" name="表 7">
                <a:extLst>
                  <a:ext uri="{FF2B5EF4-FFF2-40B4-BE49-F238E27FC236}">
                    <a16:creationId xmlns:a16="http://schemas.microsoft.com/office/drawing/2014/main" id="{3FF11D5C-D9A6-47CE-AA3B-9C4E946790A8}"/>
                  </a:ext>
                </a:extLst>
              </p:cNvPr>
              <p:cNvGraphicFramePr>
                <a:graphicFrameLocks noGrp="1"/>
              </p:cNvGraphicFramePr>
              <p:nvPr>
                <p:extLst>
                  <p:ext uri="{D42A27DB-BD31-4B8C-83A1-F6EECF244321}">
                    <p14:modId xmlns:p14="http://schemas.microsoft.com/office/powerpoint/2010/main" val="952626843"/>
                  </p:ext>
                </p:extLst>
              </p:nvPr>
            </p:nvGraphicFramePr>
            <p:xfrm>
              <a:off x="467554" y="1055078"/>
              <a:ext cx="9028743" cy="524977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739287461"/>
                        </a:ext>
                      </a:extLst>
                    </a:gridCol>
                    <a:gridCol w="7660743">
                      <a:extLst>
                        <a:ext uri="{9D8B030D-6E8A-4147-A177-3AD203B41FA5}">
                          <a16:colId xmlns:a16="http://schemas.microsoft.com/office/drawing/2014/main" val="376765820"/>
                        </a:ext>
                      </a:extLst>
                    </a:gridCol>
                  </a:tblGrid>
                  <a:tr h="388800">
                    <a:tc>
                      <a:txBody>
                        <a:bodyPr/>
                        <a:lstStyle/>
                        <a:p>
                          <a:pPr algn="r"/>
                          <a:r>
                            <a:rPr kumimoji="1" lang="ja-JP" altLang="en-US" sz="1400" dirty="0">
                              <a:solidFill>
                                <a:schemeClr val="tx1"/>
                              </a:solidFill>
                            </a:rPr>
                            <a:t>名称：</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US" altLang="ja-JP" sz="1400" dirty="0"/>
                            <a:t>“NAVITIME</a:t>
                          </a:r>
                          <a14:m>
                            <m:oMath xmlns:m="http://schemas.openxmlformats.org/officeDocument/2006/math">
                              <m:r>
                                <a:rPr lang="en-US" altLang="ja-JP" sz="1400" i="1" smtClean="0">
                                  <a:latin typeface="Cambria Math" panose="02040503050406030204" pitchFamily="18" charset="0"/>
                                  <a:ea typeface="Cambria Math" panose="02040503050406030204" pitchFamily="18" charset="0"/>
                                </a:rPr>
                                <m:t>×</m:t>
                              </m:r>
                            </m:oMath>
                          </a14:m>
                          <a:r>
                            <a:rPr lang="en-US" altLang="ja-JP" sz="1400" dirty="0"/>
                            <a:t>Uber Eats” Is All you need</a:t>
                          </a:r>
                          <a:endParaRPr kumimoji="1" lang="ja-JP" altLang="en-US" sz="1400" dirty="0">
                            <a:solidFill>
                              <a:schemeClr val="tx1"/>
                            </a:solidFill>
                          </a:endParaRPr>
                        </a:p>
                      </a:txBody>
                      <a:tcPr marL="137160" marR="137160" marT="137160" marB="137160" anchor="ctr">
                        <a:lnL w="12700" cap="flat" cmpd="sng" algn="ctr">
                          <a:noFill/>
                          <a:prstDash val="solid"/>
                          <a:round/>
                          <a:headEnd type="none" w="med" len="med"/>
                          <a:tailEnd type="none" w="med" len="med"/>
                        </a:lnL>
                      </a:tcPr>
                    </a:tc>
                    <a:extLst>
                      <a:ext uri="{0D108BD9-81ED-4DB2-BD59-A6C34878D82A}">
                        <a16:rowId xmlns:a16="http://schemas.microsoft.com/office/drawing/2014/main" val="2674047427"/>
                      </a:ext>
                    </a:extLst>
                  </a:tr>
                  <a:tr h="388800">
                    <a:tc>
                      <a:txBody>
                        <a:bodyPr/>
                        <a:lstStyle/>
                        <a:p>
                          <a:pPr algn="r"/>
                          <a:r>
                            <a:rPr kumimoji="1" lang="ja-JP" altLang="en-US" sz="1400" dirty="0">
                              <a:solidFill>
                                <a:schemeClr val="tx1"/>
                              </a:solidFill>
                            </a:rPr>
                            <a:t>対象者：</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400">
                              <a:solidFill>
                                <a:schemeClr val="tx1"/>
                              </a:solidFill>
                            </a:rPr>
                            <a:t>ウーバーイーツやミクマなどの</a:t>
                          </a:r>
                          <a:r>
                            <a:rPr kumimoji="1" lang="en-US" altLang="ja-JP" sz="1400" dirty="0" err="1">
                              <a:solidFill>
                                <a:schemeClr val="tx1"/>
                              </a:solidFill>
                            </a:rPr>
                            <a:t>CtoC</a:t>
                          </a:r>
                          <a:r>
                            <a:rPr kumimoji="1" lang="ja-JP" altLang="en-US" sz="1400">
                              <a:solidFill>
                                <a:schemeClr val="tx1"/>
                              </a:solidFill>
                            </a:rPr>
                            <a:t>デリバリーサービスの配達員</a:t>
                          </a:r>
                          <a:endParaRPr kumimoji="1" lang="ja-JP" altLang="en-US" sz="1400" dirty="0">
                            <a:solidFill>
                              <a:schemeClr val="tx1"/>
                            </a:solidFill>
                          </a:endParaRPr>
                        </a:p>
                      </a:txBody>
                      <a:tcPr marL="137160" marR="137160" marT="137160" marB="137160" anchor="ctr">
                        <a:lnL w="12700" cap="flat" cmpd="sng" algn="ctr">
                          <a:noFill/>
                          <a:prstDash val="solid"/>
                          <a:round/>
                          <a:headEnd type="none" w="med" len="med"/>
                          <a:tailEnd type="none" w="med" len="med"/>
                        </a:lnL>
                      </a:tcPr>
                    </a:tc>
                    <a:extLst>
                      <a:ext uri="{0D108BD9-81ED-4DB2-BD59-A6C34878D82A}">
                        <a16:rowId xmlns:a16="http://schemas.microsoft.com/office/drawing/2014/main" val="432136042"/>
                      </a:ext>
                    </a:extLst>
                  </a:tr>
                  <a:tr h="388800">
                    <a:tc>
                      <a:txBody>
                        <a:bodyPr/>
                        <a:lstStyle/>
                        <a:p>
                          <a:pPr algn="r"/>
                          <a:r>
                            <a:rPr kumimoji="1" lang="ja-JP" altLang="en-US" sz="1400" dirty="0">
                              <a:solidFill>
                                <a:schemeClr val="tx1"/>
                              </a:solidFill>
                            </a:rPr>
                            <a:t>成果物：</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ja-JP" altLang="en-US" sz="1400" dirty="0">
                              <a:solidFill>
                                <a:schemeClr val="tx1"/>
                              </a:solidFill>
                            </a:rPr>
                            <a:t>スマートフォンアプリ</a:t>
                          </a:r>
                          <a:r>
                            <a:rPr lang="en-US" altLang="ja-JP" sz="1400" dirty="0">
                              <a:solidFill>
                                <a:schemeClr val="tx1"/>
                              </a:solidFill>
                            </a:rPr>
                            <a:t>(Android)</a:t>
                          </a:r>
                          <a:r>
                            <a:rPr lang="ja-JP" altLang="en-US" sz="1400">
                              <a:solidFill>
                                <a:schemeClr val="tx1"/>
                              </a:solidFill>
                            </a:rPr>
                            <a:t> </a:t>
                          </a:r>
                          <a:r>
                            <a:rPr lang="ja-JP" altLang="en-US" sz="1400" dirty="0">
                              <a:solidFill>
                                <a:schemeClr val="tx1"/>
                              </a:solidFill>
                            </a:rPr>
                            <a:t>　</a:t>
                          </a:r>
                          <a:endParaRPr kumimoji="1" lang="ja-JP" altLang="en-US" sz="1400" dirty="0">
                            <a:solidFill>
                              <a:schemeClr val="tx1"/>
                            </a:solidFill>
                          </a:endParaRPr>
                        </a:p>
                      </a:txBody>
                      <a:tcPr marL="137160" marR="137160" marT="137160" marB="137160" anchor="ctr">
                        <a:lnL w="12700" cap="flat" cmpd="sng" algn="ctr">
                          <a:noFill/>
                          <a:prstDash val="solid"/>
                          <a:round/>
                          <a:headEnd type="none" w="med" len="med"/>
                          <a:tailEnd type="none" w="med" len="med"/>
                        </a:lnL>
                      </a:tcPr>
                    </a:tc>
                    <a:extLst>
                      <a:ext uri="{0D108BD9-81ED-4DB2-BD59-A6C34878D82A}">
                        <a16:rowId xmlns:a16="http://schemas.microsoft.com/office/drawing/2014/main" val="1834851505"/>
                      </a:ext>
                    </a:extLst>
                  </a:tr>
                  <a:tr h="1735200">
                    <a:tc>
                      <a:txBody>
                        <a:bodyPr/>
                        <a:lstStyle/>
                        <a:p>
                          <a:pPr algn="r"/>
                          <a:r>
                            <a:rPr kumimoji="1" lang="ja-JP" altLang="en-US" sz="1400" dirty="0">
                              <a:solidFill>
                                <a:schemeClr val="tx1"/>
                              </a:solidFill>
                            </a:rPr>
                            <a:t>概要：</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400">
                              <a:solidFill>
                                <a:schemeClr val="tx1"/>
                              </a:solidFill>
                              <a:latin typeface="メイリオ" pitchFamily="50" charset="-128"/>
                              <a:ea typeface="+mn-ea"/>
                              <a:cs typeface="メイリオ" pitchFamily="50" charset="-128"/>
                            </a:rPr>
                            <a:t>ウーバーイーツなどの配達員が、</a:t>
                          </a:r>
                          <a:r>
                            <a:rPr kumimoji="1" lang="ja-JP" altLang="en-US" sz="1400">
                              <a:solidFill>
                                <a:srgbClr val="FF0000"/>
                              </a:solidFill>
                              <a:latin typeface="メイリオ" pitchFamily="50" charset="-128"/>
                              <a:ea typeface="+mn-ea"/>
                              <a:cs typeface="メイリオ" pitchFamily="50" charset="-128"/>
                            </a:rPr>
                            <a:t>自身の空き時間を有効に活用できるような配達シフトを</a:t>
                          </a:r>
                          <a:br>
                            <a:rPr kumimoji="1" lang="en-US" altLang="ja-JP" sz="1400" dirty="0">
                              <a:solidFill>
                                <a:srgbClr val="FF0000"/>
                              </a:solidFill>
                              <a:latin typeface="メイリオ" pitchFamily="50" charset="-128"/>
                              <a:ea typeface="+mn-ea"/>
                              <a:cs typeface="メイリオ" pitchFamily="50" charset="-128"/>
                            </a:rPr>
                          </a:br>
                          <a:r>
                            <a:rPr kumimoji="1" lang="ja-JP" altLang="en-US" sz="1400">
                              <a:solidFill>
                                <a:srgbClr val="FF0000"/>
                              </a:solidFill>
                              <a:latin typeface="メイリオ" pitchFamily="50" charset="-128"/>
                              <a:ea typeface="+mn-ea"/>
                              <a:cs typeface="メイリオ" pitchFamily="50" charset="-128"/>
                            </a:rPr>
                            <a:t>自動で組んで提案してくれる</a:t>
                          </a:r>
                          <a:r>
                            <a:rPr kumimoji="1" lang="ja-JP" altLang="en-US" sz="1400">
                              <a:solidFill>
                                <a:schemeClr val="tx1"/>
                              </a:solidFill>
                              <a:latin typeface="メイリオ" pitchFamily="50" charset="-128"/>
                              <a:ea typeface="+mn-ea"/>
                              <a:cs typeface="メイリオ" pitchFamily="50" charset="-128"/>
                            </a:rPr>
                            <a:t>サービス。</a:t>
                          </a:r>
                          <a:endParaRPr kumimoji="1" lang="en-US" altLang="ja-JP" sz="1400" dirty="0">
                            <a:solidFill>
                              <a:schemeClr val="tx1"/>
                            </a:solidFill>
                            <a:latin typeface="メイリオ" pitchFamily="50" charset="-128"/>
                            <a:ea typeface="+mn-ea"/>
                            <a:cs typeface="メイリオ" pitchFamily="50" charset="-128"/>
                          </a:endParaRPr>
                        </a:p>
                      </a:txBody>
                      <a:tcPr marL="137160" marR="137160" marT="137160" marB="137160">
                        <a:lnL w="12700" cap="flat" cmpd="sng" algn="ctr">
                          <a:noFill/>
                          <a:prstDash val="solid"/>
                          <a:round/>
                          <a:headEnd type="none" w="med" len="med"/>
                          <a:tailEnd type="none" w="med" len="med"/>
                        </a:lnL>
                      </a:tcPr>
                    </a:tc>
                    <a:extLst>
                      <a:ext uri="{0D108BD9-81ED-4DB2-BD59-A6C34878D82A}">
                        <a16:rowId xmlns:a16="http://schemas.microsoft.com/office/drawing/2014/main" val="3486087984"/>
                      </a:ext>
                    </a:extLst>
                  </a:tr>
                  <a:tr h="2051538">
                    <a:tc>
                      <a:txBody>
                        <a:bodyPr/>
                        <a:lstStyle/>
                        <a:p>
                          <a:pPr algn="r"/>
                          <a:r>
                            <a:rPr kumimoji="1" lang="ja-JP" altLang="en-US" sz="1400" dirty="0">
                              <a:solidFill>
                                <a:schemeClr val="tx1"/>
                              </a:solidFill>
                            </a:rPr>
                            <a:t>アピール</a:t>
                          </a:r>
                          <a:endParaRPr kumimoji="1" lang="en-US" altLang="ja-JP" sz="1400" dirty="0">
                            <a:solidFill>
                              <a:schemeClr val="tx1"/>
                            </a:solidFill>
                          </a:endParaRPr>
                        </a:p>
                        <a:p>
                          <a:pPr algn="r"/>
                          <a:r>
                            <a:rPr kumimoji="1" lang="ja-JP" altLang="en-US" sz="1400" dirty="0">
                              <a:solidFill>
                                <a:schemeClr val="tx1"/>
                              </a:solidFill>
                            </a:rPr>
                            <a:t>ポイント：</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u="none">
                              <a:solidFill>
                                <a:schemeClr val="tx1"/>
                              </a:solidFill>
                              <a:latin typeface="メイリオ" pitchFamily="50" charset="-128"/>
                              <a:ea typeface="+mn-ea"/>
                              <a:cs typeface="メイリオ" pitchFamily="50" charset="-128"/>
                            </a:rPr>
                            <a:t>●ユーザの位置情報</a:t>
                          </a:r>
                          <a:r>
                            <a:rPr kumimoji="1" lang="ja-JP" altLang="en-US" sz="1400">
                              <a:solidFill>
                                <a:schemeClr val="tx1"/>
                              </a:solidFill>
                              <a:latin typeface="メイリオ" pitchFamily="50" charset="-128"/>
                              <a:ea typeface="+mn-ea"/>
                              <a:cs typeface="メイリオ" pitchFamily="50" charset="-128"/>
                            </a:rPr>
                            <a:t>や</a:t>
                          </a:r>
                          <a:r>
                            <a:rPr kumimoji="1" lang="en-US" altLang="ja-JP" sz="1400" dirty="0">
                              <a:solidFill>
                                <a:schemeClr val="tx1"/>
                              </a:solidFill>
                              <a:latin typeface="メイリオ" pitchFamily="50" charset="-128"/>
                              <a:ea typeface="+mn-ea"/>
                              <a:cs typeface="メイリオ" pitchFamily="50" charset="-128"/>
                            </a:rPr>
                            <a:t>Google Calendar</a:t>
                          </a:r>
                          <a:r>
                            <a:rPr kumimoji="1" lang="ja-JP" altLang="en-US" sz="1400">
                              <a:solidFill>
                                <a:schemeClr val="tx1"/>
                              </a:solidFill>
                              <a:latin typeface="メイリオ" pitchFamily="50" charset="-128"/>
                              <a:ea typeface="+mn-ea"/>
                              <a:cs typeface="メイリオ" pitchFamily="50" charset="-128"/>
                            </a:rPr>
                            <a:t>の予定状況を駆使して自動で空き時間に可能なシフト提案を行う</a:t>
                          </a:r>
                          <a:endParaRPr kumimoji="1" lang="en-US" altLang="ja-JP" sz="1400" b="0" u="none" dirty="0">
                            <a:solidFill>
                              <a:schemeClr val="tx1"/>
                            </a:solidFill>
                            <a:latin typeface="メイリオ" pitchFamily="50" charset="-128"/>
                            <a:ea typeface="+mn-ea"/>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dirty="0">
                            <a:solidFill>
                              <a:schemeClr val="tx1"/>
                            </a:solidFill>
                            <a:latin typeface="メイリオ" pitchFamily="50" charset="-128"/>
                            <a:ea typeface="+mn-ea"/>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メイリオ" pitchFamily="50" charset="-128"/>
                              <a:ea typeface="+mn-ea"/>
                              <a:cs typeface="メイリオ" pitchFamily="50" charset="-128"/>
                            </a:rPr>
                            <a:t>●</a:t>
                          </a:r>
                          <a:r>
                            <a:rPr kumimoji="1" lang="en-US" altLang="ja-JP" sz="1400" b="0" dirty="0">
                              <a:solidFill>
                                <a:schemeClr val="tx1"/>
                              </a:solidFill>
                              <a:latin typeface="メイリオ" pitchFamily="50" charset="-128"/>
                              <a:ea typeface="+mn-ea"/>
                              <a:cs typeface="メイリオ" pitchFamily="50" charset="-128"/>
                            </a:rPr>
                            <a:t>NAVITIME</a:t>
                          </a:r>
                          <a:r>
                            <a:rPr kumimoji="1" lang="ja-JP" altLang="en-US" sz="1400" b="0">
                              <a:solidFill>
                                <a:schemeClr val="tx1"/>
                              </a:solidFill>
                              <a:latin typeface="メイリオ" pitchFamily="50" charset="-128"/>
                              <a:ea typeface="+mn-ea"/>
                              <a:cs typeface="メイリオ" pitchFamily="50" charset="-128"/>
                            </a:rPr>
                            <a:t>の最適経路探索</a:t>
                          </a:r>
                          <a:r>
                            <a:rPr kumimoji="1" lang="en-US" altLang="ja-JP" sz="1400" b="0" dirty="0">
                              <a:solidFill>
                                <a:schemeClr val="tx1"/>
                              </a:solidFill>
                              <a:latin typeface="メイリオ" pitchFamily="50" charset="-128"/>
                              <a:ea typeface="+mn-ea"/>
                              <a:cs typeface="メイリオ" pitchFamily="50" charset="-128"/>
                            </a:rPr>
                            <a:t>API</a:t>
                          </a:r>
                          <a:r>
                            <a:rPr kumimoji="1" lang="ja-JP" altLang="en-US" sz="1400" b="0">
                              <a:solidFill>
                                <a:schemeClr val="tx1"/>
                              </a:solidFill>
                              <a:latin typeface="メイリオ" pitchFamily="50" charset="-128"/>
                              <a:ea typeface="+mn-ea"/>
                              <a:cs typeface="メイリオ" pitchFamily="50" charset="-128"/>
                            </a:rPr>
                            <a:t>で、配達を最適なルートで行うことが可能</a:t>
                          </a:r>
                          <a:endParaRPr kumimoji="1" lang="en-US" altLang="ja-JP" sz="1400" b="0" dirty="0">
                            <a:solidFill>
                              <a:schemeClr val="tx1"/>
                            </a:solidFill>
                            <a:latin typeface="メイリオ" pitchFamily="50" charset="-128"/>
                            <a:ea typeface="+mn-ea"/>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u="none" dirty="0">
                            <a:solidFill>
                              <a:schemeClr val="tx1"/>
                            </a:solidFill>
                            <a:latin typeface="メイリオ" pitchFamily="50" charset="-128"/>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u="none">
                              <a:solidFill>
                                <a:schemeClr val="tx1"/>
                              </a:solidFill>
                              <a:latin typeface="メイリオ" pitchFamily="50" charset="-128"/>
                              <a:ea typeface="+mn-ea"/>
                            </a:rPr>
                            <a:t>●配達員が空き時間で最も稼げるシフトを提案可能</a:t>
                          </a:r>
                          <a:endParaRPr kumimoji="1" lang="en-US" altLang="ja-JP" sz="1400" b="0" u="none" dirty="0">
                            <a:solidFill>
                              <a:schemeClr val="tx1"/>
                            </a:solidFill>
                            <a:latin typeface="メイリオ" pitchFamily="50" charset="-128"/>
                            <a:ea typeface="+mn-ea"/>
                          </a:endParaRPr>
                        </a:p>
                      </a:txBody>
                      <a:tcPr marL="137160" marR="137160" marT="137160" marB="137160">
                        <a:lnL w="12700" cap="flat" cmpd="sng" algn="ctr">
                          <a:noFill/>
                          <a:prstDash val="solid"/>
                          <a:round/>
                          <a:headEnd type="none" w="med" len="med"/>
                          <a:tailEnd type="none" w="med" len="med"/>
                        </a:lnL>
                      </a:tcPr>
                    </a:tc>
                    <a:extLst>
                      <a:ext uri="{0D108BD9-81ED-4DB2-BD59-A6C34878D82A}">
                        <a16:rowId xmlns:a16="http://schemas.microsoft.com/office/drawing/2014/main" val="570201147"/>
                      </a:ext>
                    </a:extLst>
                  </a:tr>
                </a:tbl>
              </a:graphicData>
            </a:graphic>
          </p:graphicFrame>
        </mc:Choice>
        <mc:Fallback xmlns="">
          <p:graphicFrame>
            <p:nvGraphicFramePr>
              <p:cNvPr id="8" name="表 7">
                <a:extLst>
                  <a:ext uri="{FF2B5EF4-FFF2-40B4-BE49-F238E27FC236}">
                    <a16:creationId xmlns:a16="http://schemas.microsoft.com/office/drawing/2014/main" id="{3FF11D5C-D9A6-47CE-AA3B-9C4E946790A8}"/>
                  </a:ext>
                </a:extLst>
              </p:cNvPr>
              <p:cNvGraphicFramePr>
                <a:graphicFrameLocks noGrp="1"/>
              </p:cNvGraphicFramePr>
              <p:nvPr>
                <p:extLst>
                  <p:ext uri="{D42A27DB-BD31-4B8C-83A1-F6EECF244321}">
                    <p14:modId xmlns:p14="http://schemas.microsoft.com/office/powerpoint/2010/main" val="952626843"/>
                  </p:ext>
                </p:extLst>
              </p:nvPr>
            </p:nvGraphicFramePr>
            <p:xfrm>
              <a:off x="467554" y="1055078"/>
              <a:ext cx="9028743" cy="5249778"/>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739287461"/>
                        </a:ext>
                      </a:extLst>
                    </a:gridCol>
                    <a:gridCol w="7660743">
                      <a:extLst>
                        <a:ext uri="{9D8B030D-6E8A-4147-A177-3AD203B41FA5}">
                          <a16:colId xmlns:a16="http://schemas.microsoft.com/office/drawing/2014/main" val="376765820"/>
                        </a:ext>
                      </a:extLst>
                    </a:gridCol>
                  </a:tblGrid>
                  <a:tr h="487680">
                    <a:tc>
                      <a:txBody>
                        <a:bodyPr/>
                        <a:lstStyle/>
                        <a:p>
                          <a:pPr algn="r"/>
                          <a:r>
                            <a:rPr kumimoji="1" lang="ja-JP" altLang="en-US" sz="1400" dirty="0">
                              <a:solidFill>
                                <a:schemeClr val="tx1"/>
                              </a:solidFill>
                            </a:rPr>
                            <a:t>名称：</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ja-JP"/>
                        </a:p>
                      </a:txBody>
                      <a:tcPr marL="137160" marR="137160" marT="137160" marB="137160" anchor="ctr">
                        <a:lnL w="12700" cap="flat" cmpd="sng" algn="ctr">
                          <a:noFill/>
                          <a:prstDash val="solid"/>
                          <a:round/>
                          <a:headEnd type="none" w="med" len="med"/>
                          <a:tailEnd type="none" w="med" len="med"/>
                        </a:lnL>
                        <a:blipFill>
                          <a:blip r:embed="rId2"/>
                          <a:stretch>
                            <a:fillRect l="-17881" t="-2632" b="-989474"/>
                          </a:stretch>
                        </a:blipFill>
                      </a:tcPr>
                    </a:tc>
                    <a:extLst>
                      <a:ext uri="{0D108BD9-81ED-4DB2-BD59-A6C34878D82A}">
                        <a16:rowId xmlns:a16="http://schemas.microsoft.com/office/drawing/2014/main" val="2674047427"/>
                      </a:ext>
                    </a:extLst>
                  </a:tr>
                  <a:tr h="487680">
                    <a:tc>
                      <a:txBody>
                        <a:bodyPr/>
                        <a:lstStyle/>
                        <a:p>
                          <a:pPr algn="r"/>
                          <a:r>
                            <a:rPr kumimoji="1" lang="ja-JP" altLang="en-US" sz="1400" dirty="0">
                              <a:solidFill>
                                <a:schemeClr val="tx1"/>
                              </a:solidFill>
                            </a:rPr>
                            <a:t>対象者：</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400">
                              <a:solidFill>
                                <a:schemeClr val="tx1"/>
                              </a:solidFill>
                            </a:rPr>
                            <a:t>ウーバーイーツやミクマなどの</a:t>
                          </a:r>
                          <a:r>
                            <a:rPr kumimoji="1" lang="en-US" altLang="ja-JP" sz="1400" dirty="0" err="1">
                              <a:solidFill>
                                <a:schemeClr val="tx1"/>
                              </a:solidFill>
                            </a:rPr>
                            <a:t>CtoC</a:t>
                          </a:r>
                          <a:r>
                            <a:rPr kumimoji="1" lang="ja-JP" altLang="en-US" sz="1400">
                              <a:solidFill>
                                <a:schemeClr val="tx1"/>
                              </a:solidFill>
                            </a:rPr>
                            <a:t>デリバリーサービスの配達員</a:t>
                          </a:r>
                          <a:endParaRPr kumimoji="1" lang="ja-JP" altLang="en-US" sz="1400" dirty="0">
                            <a:solidFill>
                              <a:schemeClr val="tx1"/>
                            </a:solidFill>
                          </a:endParaRPr>
                        </a:p>
                      </a:txBody>
                      <a:tcPr marL="137160" marR="137160" marT="137160" marB="137160" anchor="ctr">
                        <a:lnL w="12700" cap="flat" cmpd="sng" algn="ctr">
                          <a:noFill/>
                          <a:prstDash val="solid"/>
                          <a:round/>
                          <a:headEnd type="none" w="med" len="med"/>
                          <a:tailEnd type="none" w="med" len="med"/>
                        </a:lnL>
                      </a:tcPr>
                    </a:tc>
                    <a:extLst>
                      <a:ext uri="{0D108BD9-81ED-4DB2-BD59-A6C34878D82A}">
                        <a16:rowId xmlns:a16="http://schemas.microsoft.com/office/drawing/2014/main" val="432136042"/>
                      </a:ext>
                    </a:extLst>
                  </a:tr>
                  <a:tr h="487680">
                    <a:tc>
                      <a:txBody>
                        <a:bodyPr/>
                        <a:lstStyle/>
                        <a:p>
                          <a:pPr algn="r"/>
                          <a:r>
                            <a:rPr kumimoji="1" lang="ja-JP" altLang="en-US" sz="1400" dirty="0">
                              <a:solidFill>
                                <a:schemeClr val="tx1"/>
                              </a:solidFill>
                            </a:rPr>
                            <a:t>成果物：</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ja-JP" altLang="en-US" sz="1400" dirty="0">
                              <a:solidFill>
                                <a:schemeClr val="tx1"/>
                              </a:solidFill>
                            </a:rPr>
                            <a:t>スマートフォンアプリ</a:t>
                          </a:r>
                          <a:r>
                            <a:rPr lang="en-US" altLang="ja-JP" sz="1400" dirty="0">
                              <a:solidFill>
                                <a:schemeClr val="tx1"/>
                              </a:solidFill>
                            </a:rPr>
                            <a:t>(Android)</a:t>
                          </a:r>
                          <a:r>
                            <a:rPr lang="ja-JP" altLang="en-US" sz="1400">
                              <a:solidFill>
                                <a:schemeClr val="tx1"/>
                              </a:solidFill>
                            </a:rPr>
                            <a:t> </a:t>
                          </a:r>
                          <a:r>
                            <a:rPr lang="ja-JP" altLang="en-US" sz="1400" dirty="0">
                              <a:solidFill>
                                <a:schemeClr val="tx1"/>
                              </a:solidFill>
                            </a:rPr>
                            <a:t>　</a:t>
                          </a:r>
                          <a:endParaRPr kumimoji="1" lang="ja-JP" altLang="en-US" sz="1400" dirty="0">
                            <a:solidFill>
                              <a:schemeClr val="tx1"/>
                            </a:solidFill>
                          </a:endParaRPr>
                        </a:p>
                      </a:txBody>
                      <a:tcPr marL="137160" marR="137160" marT="137160" marB="137160" anchor="ctr">
                        <a:lnL w="12700" cap="flat" cmpd="sng" algn="ctr">
                          <a:noFill/>
                          <a:prstDash val="solid"/>
                          <a:round/>
                          <a:headEnd type="none" w="med" len="med"/>
                          <a:tailEnd type="none" w="med" len="med"/>
                        </a:lnL>
                      </a:tcPr>
                    </a:tc>
                    <a:extLst>
                      <a:ext uri="{0D108BD9-81ED-4DB2-BD59-A6C34878D82A}">
                        <a16:rowId xmlns:a16="http://schemas.microsoft.com/office/drawing/2014/main" val="1834851505"/>
                      </a:ext>
                    </a:extLst>
                  </a:tr>
                  <a:tr h="1735200">
                    <a:tc>
                      <a:txBody>
                        <a:bodyPr/>
                        <a:lstStyle/>
                        <a:p>
                          <a:pPr algn="r"/>
                          <a:r>
                            <a:rPr kumimoji="1" lang="ja-JP" altLang="en-US" sz="1400" dirty="0">
                              <a:solidFill>
                                <a:schemeClr val="tx1"/>
                              </a:solidFill>
                            </a:rPr>
                            <a:t>概要：</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400">
                              <a:solidFill>
                                <a:schemeClr val="tx1"/>
                              </a:solidFill>
                              <a:latin typeface="メイリオ" pitchFamily="50" charset="-128"/>
                              <a:ea typeface="+mn-ea"/>
                              <a:cs typeface="メイリオ" pitchFamily="50" charset="-128"/>
                            </a:rPr>
                            <a:t>ウーバーイーツなどの配達員が、</a:t>
                          </a:r>
                          <a:r>
                            <a:rPr kumimoji="1" lang="ja-JP" altLang="en-US" sz="1400">
                              <a:solidFill>
                                <a:srgbClr val="FF0000"/>
                              </a:solidFill>
                              <a:latin typeface="メイリオ" pitchFamily="50" charset="-128"/>
                              <a:ea typeface="+mn-ea"/>
                              <a:cs typeface="メイリオ" pitchFamily="50" charset="-128"/>
                            </a:rPr>
                            <a:t>自身の空き時間を有効に活用できるような配達シフトを</a:t>
                          </a:r>
                          <a:br>
                            <a:rPr kumimoji="1" lang="en-US" altLang="ja-JP" sz="1400" dirty="0">
                              <a:solidFill>
                                <a:srgbClr val="FF0000"/>
                              </a:solidFill>
                              <a:latin typeface="メイリオ" pitchFamily="50" charset="-128"/>
                              <a:ea typeface="+mn-ea"/>
                              <a:cs typeface="メイリオ" pitchFamily="50" charset="-128"/>
                            </a:rPr>
                          </a:br>
                          <a:r>
                            <a:rPr kumimoji="1" lang="ja-JP" altLang="en-US" sz="1400">
                              <a:solidFill>
                                <a:srgbClr val="FF0000"/>
                              </a:solidFill>
                              <a:latin typeface="メイリオ" pitchFamily="50" charset="-128"/>
                              <a:ea typeface="+mn-ea"/>
                              <a:cs typeface="メイリオ" pitchFamily="50" charset="-128"/>
                            </a:rPr>
                            <a:t>自動で組んで提案してくれる</a:t>
                          </a:r>
                          <a:r>
                            <a:rPr kumimoji="1" lang="ja-JP" altLang="en-US" sz="1400">
                              <a:solidFill>
                                <a:schemeClr val="tx1"/>
                              </a:solidFill>
                              <a:latin typeface="メイリオ" pitchFamily="50" charset="-128"/>
                              <a:ea typeface="+mn-ea"/>
                              <a:cs typeface="メイリオ" pitchFamily="50" charset="-128"/>
                            </a:rPr>
                            <a:t>サービス。</a:t>
                          </a:r>
                          <a:endParaRPr kumimoji="1" lang="en-US" altLang="ja-JP" sz="1400" dirty="0">
                            <a:solidFill>
                              <a:schemeClr val="tx1"/>
                            </a:solidFill>
                            <a:latin typeface="メイリオ" pitchFamily="50" charset="-128"/>
                            <a:ea typeface="+mn-ea"/>
                            <a:cs typeface="メイリオ" pitchFamily="50" charset="-128"/>
                          </a:endParaRPr>
                        </a:p>
                      </a:txBody>
                      <a:tcPr marL="137160" marR="137160" marT="137160" marB="137160">
                        <a:lnL w="12700" cap="flat" cmpd="sng" algn="ctr">
                          <a:noFill/>
                          <a:prstDash val="solid"/>
                          <a:round/>
                          <a:headEnd type="none" w="med" len="med"/>
                          <a:tailEnd type="none" w="med" len="med"/>
                        </a:lnL>
                      </a:tcPr>
                    </a:tc>
                    <a:extLst>
                      <a:ext uri="{0D108BD9-81ED-4DB2-BD59-A6C34878D82A}">
                        <a16:rowId xmlns:a16="http://schemas.microsoft.com/office/drawing/2014/main" val="3486087984"/>
                      </a:ext>
                    </a:extLst>
                  </a:tr>
                  <a:tr h="2051538">
                    <a:tc>
                      <a:txBody>
                        <a:bodyPr/>
                        <a:lstStyle/>
                        <a:p>
                          <a:pPr algn="r"/>
                          <a:r>
                            <a:rPr kumimoji="1" lang="ja-JP" altLang="en-US" sz="1400" dirty="0">
                              <a:solidFill>
                                <a:schemeClr val="tx1"/>
                              </a:solidFill>
                            </a:rPr>
                            <a:t>アピール</a:t>
                          </a:r>
                          <a:endParaRPr kumimoji="1" lang="en-US" altLang="ja-JP" sz="1400" dirty="0">
                            <a:solidFill>
                              <a:schemeClr val="tx1"/>
                            </a:solidFill>
                          </a:endParaRPr>
                        </a:p>
                        <a:p>
                          <a:pPr algn="r"/>
                          <a:r>
                            <a:rPr kumimoji="1" lang="ja-JP" altLang="en-US" sz="1400" dirty="0">
                              <a:solidFill>
                                <a:schemeClr val="tx1"/>
                              </a:solidFill>
                            </a:rPr>
                            <a:t>ポイント：</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u="none">
                              <a:solidFill>
                                <a:schemeClr val="tx1"/>
                              </a:solidFill>
                              <a:latin typeface="メイリオ" pitchFamily="50" charset="-128"/>
                              <a:ea typeface="+mn-ea"/>
                              <a:cs typeface="メイリオ" pitchFamily="50" charset="-128"/>
                            </a:rPr>
                            <a:t>●ユーザの位置情報</a:t>
                          </a:r>
                          <a:r>
                            <a:rPr kumimoji="1" lang="ja-JP" altLang="en-US" sz="1400">
                              <a:solidFill>
                                <a:schemeClr val="tx1"/>
                              </a:solidFill>
                              <a:latin typeface="メイリオ" pitchFamily="50" charset="-128"/>
                              <a:ea typeface="+mn-ea"/>
                              <a:cs typeface="メイリオ" pitchFamily="50" charset="-128"/>
                            </a:rPr>
                            <a:t>や</a:t>
                          </a:r>
                          <a:r>
                            <a:rPr kumimoji="1" lang="en-US" altLang="ja-JP" sz="1400" dirty="0">
                              <a:solidFill>
                                <a:schemeClr val="tx1"/>
                              </a:solidFill>
                              <a:latin typeface="メイリオ" pitchFamily="50" charset="-128"/>
                              <a:ea typeface="+mn-ea"/>
                              <a:cs typeface="メイリオ" pitchFamily="50" charset="-128"/>
                            </a:rPr>
                            <a:t>Google Calendar</a:t>
                          </a:r>
                          <a:r>
                            <a:rPr kumimoji="1" lang="ja-JP" altLang="en-US" sz="1400">
                              <a:solidFill>
                                <a:schemeClr val="tx1"/>
                              </a:solidFill>
                              <a:latin typeface="メイリオ" pitchFamily="50" charset="-128"/>
                              <a:ea typeface="+mn-ea"/>
                              <a:cs typeface="メイリオ" pitchFamily="50" charset="-128"/>
                            </a:rPr>
                            <a:t>の予定状況を駆使して自動で空き時間に可能なシフト提案を行う</a:t>
                          </a:r>
                          <a:endParaRPr kumimoji="1" lang="en-US" altLang="ja-JP" sz="1400" b="0" u="none" dirty="0">
                            <a:solidFill>
                              <a:schemeClr val="tx1"/>
                            </a:solidFill>
                            <a:latin typeface="メイリオ" pitchFamily="50" charset="-128"/>
                            <a:ea typeface="+mn-ea"/>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dirty="0">
                            <a:solidFill>
                              <a:schemeClr val="tx1"/>
                            </a:solidFill>
                            <a:latin typeface="メイリオ" pitchFamily="50" charset="-128"/>
                            <a:ea typeface="+mn-ea"/>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メイリオ" pitchFamily="50" charset="-128"/>
                              <a:ea typeface="+mn-ea"/>
                              <a:cs typeface="メイリオ" pitchFamily="50" charset="-128"/>
                            </a:rPr>
                            <a:t>●</a:t>
                          </a:r>
                          <a:r>
                            <a:rPr kumimoji="1" lang="en-US" altLang="ja-JP" sz="1400" b="0" dirty="0">
                              <a:solidFill>
                                <a:schemeClr val="tx1"/>
                              </a:solidFill>
                              <a:latin typeface="メイリオ" pitchFamily="50" charset="-128"/>
                              <a:ea typeface="+mn-ea"/>
                              <a:cs typeface="メイリオ" pitchFamily="50" charset="-128"/>
                            </a:rPr>
                            <a:t>NAVITIME</a:t>
                          </a:r>
                          <a:r>
                            <a:rPr kumimoji="1" lang="ja-JP" altLang="en-US" sz="1400" b="0">
                              <a:solidFill>
                                <a:schemeClr val="tx1"/>
                              </a:solidFill>
                              <a:latin typeface="メイリオ" pitchFamily="50" charset="-128"/>
                              <a:ea typeface="+mn-ea"/>
                              <a:cs typeface="メイリオ" pitchFamily="50" charset="-128"/>
                            </a:rPr>
                            <a:t>の最適経路探索</a:t>
                          </a:r>
                          <a:r>
                            <a:rPr kumimoji="1" lang="en-US" altLang="ja-JP" sz="1400" b="0" dirty="0">
                              <a:solidFill>
                                <a:schemeClr val="tx1"/>
                              </a:solidFill>
                              <a:latin typeface="メイリオ" pitchFamily="50" charset="-128"/>
                              <a:ea typeface="+mn-ea"/>
                              <a:cs typeface="メイリオ" pitchFamily="50" charset="-128"/>
                            </a:rPr>
                            <a:t>API</a:t>
                          </a:r>
                          <a:r>
                            <a:rPr kumimoji="1" lang="ja-JP" altLang="en-US" sz="1400" b="0">
                              <a:solidFill>
                                <a:schemeClr val="tx1"/>
                              </a:solidFill>
                              <a:latin typeface="メイリオ" pitchFamily="50" charset="-128"/>
                              <a:ea typeface="+mn-ea"/>
                              <a:cs typeface="メイリオ" pitchFamily="50" charset="-128"/>
                            </a:rPr>
                            <a:t>で、配達を最適なルートで行うことが可能</a:t>
                          </a:r>
                          <a:endParaRPr kumimoji="1" lang="en-US" altLang="ja-JP" sz="1400" b="0" dirty="0">
                            <a:solidFill>
                              <a:schemeClr val="tx1"/>
                            </a:solidFill>
                            <a:latin typeface="メイリオ" pitchFamily="50" charset="-128"/>
                            <a:ea typeface="+mn-ea"/>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u="none" dirty="0">
                            <a:solidFill>
                              <a:schemeClr val="tx1"/>
                            </a:solidFill>
                            <a:latin typeface="メイリオ" pitchFamily="50" charset="-128"/>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u="none">
                              <a:solidFill>
                                <a:schemeClr val="tx1"/>
                              </a:solidFill>
                              <a:latin typeface="メイリオ" pitchFamily="50" charset="-128"/>
                              <a:ea typeface="+mn-ea"/>
                            </a:rPr>
                            <a:t>●配達員が空き時間で最も稼げるシフトを提案可能</a:t>
                          </a:r>
                          <a:endParaRPr kumimoji="1" lang="en-US" altLang="ja-JP" sz="1400" b="0" u="none" dirty="0">
                            <a:solidFill>
                              <a:schemeClr val="tx1"/>
                            </a:solidFill>
                            <a:latin typeface="メイリオ" pitchFamily="50" charset="-128"/>
                            <a:ea typeface="+mn-ea"/>
                          </a:endParaRPr>
                        </a:p>
                      </a:txBody>
                      <a:tcPr marL="137160" marR="137160" marT="137160" marB="137160">
                        <a:lnL w="12700" cap="flat" cmpd="sng" algn="ctr">
                          <a:noFill/>
                          <a:prstDash val="solid"/>
                          <a:round/>
                          <a:headEnd type="none" w="med" len="med"/>
                          <a:tailEnd type="none" w="med" len="med"/>
                        </a:lnL>
                      </a:tcPr>
                    </a:tc>
                    <a:extLst>
                      <a:ext uri="{0D108BD9-81ED-4DB2-BD59-A6C34878D82A}">
                        <a16:rowId xmlns:a16="http://schemas.microsoft.com/office/drawing/2014/main" val="570201147"/>
                      </a:ext>
                    </a:extLst>
                  </a:tr>
                </a:tbl>
              </a:graphicData>
            </a:graphic>
          </p:graphicFrame>
        </mc:Fallback>
      </mc:AlternateContent>
    </p:spTree>
    <p:extLst>
      <p:ext uri="{BB962C8B-B14F-4D97-AF65-F5344CB8AC3E}">
        <p14:creationId xmlns:p14="http://schemas.microsoft.com/office/powerpoint/2010/main" val="368881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A8B11-7A0F-49F7-85F4-E4389A20AB75}"/>
              </a:ext>
            </a:extLst>
          </p:cNvPr>
          <p:cNvSpPr>
            <a:spLocks noGrp="1"/>
          </p:cNvSpPr>
          <p:nvPr>
            <p:ph type="title"/>
          </p:nvPr>
        </p:nvSpPr>
        <p:spPr/>
        <p:txBody>
          <a:bodyPr/>
          <a:lstStyle/>
          <a:p>
            <a:r>
              <a:rPr lang="ja-JP" altLang="en-US" dirty="0"/>
              <a:t>要約</a:t>
            </a:r>
            <a:endParaRPr kumimoji="1" lang="ja-JP" altLang="en-US" dirty="0"/>
          </a:p>
        </p:txBody>
      </p:sp>
      <p:sp>
        <p:nvSpPr>
          <p:cNvPr id="3" name="スライド番号プレースホルダー 2">
            <a:extLst>
              <a:ext uri="{FF2B5EF4-FFF2-40B4-BE49-F238E27FC236}">
                <a16:creationId xmlns:a16="http://schemas.microsoft.com/office/drawing/2014/main" id="{0763D910-DEA6-49F1-9827-381272CC9D43}"/>
              </a:ext>
            </a:extLst>
          </p:cNvPr>
          <p:cNvSpPr>
            <a:spLocks noGrp="1"/>
          </p:cNvSpPr>
          <p:nvPr>
            <p:ph type="sldNum" sz="quarter" idx="10"/>
          </p:nvPr>
        </p:nvSpPr>
        <p:spPr/>
        <p:txBody>
          <a:bodyPr/>
          <a:lstStyle/>
          <a:p>
            <a:fld id="{3C84CFED-51CE-CF4B-94DB-C561B515C4B3}" type="slidenum">
              <a:rPr kumimoji="1" lang="ja-JP" altLang="en-US" smtClean="0"/>
              <a:t>3</a:t>
            </a:fld>
            <a:endParaRPr kumimoji="1" lang="ja-JP" altLang="en-US"/>
          </a:p>
        </p:txBody>
      </p:sp>
      <p:graphicFrame>
        <p:nvGraphicFramePr>
          <p:cNvPr id="8" name="表 7">
            <a:extLst>
              <a:ext uri="{FF2B5EF4-FFF2-40B4-BE49-F238E27FC236}">
                <a16:creationId xmlns:a16="http://schemas.microsoft.com/office/drawing/2014/main" id="{3FF11D5C-D9A6-47CE-AA3B-9C4E946790A8}"/>
              </a:ext>
            </a:extLst>
          </p:cNvPr>
          <p:cNvGraphicFramePr>
            <a:graphicFrameLocks noGrp="1"/>
          </p:cNvGraphicFramePr>
          <p:nvPr>
            <p:extLst>
              <p:ext uri="{D42A27DB-BD31-4B8C-83A1-F6EECF244321}">
                <p14:modId xmlns:p14="http://schemas.microsoft.com/office/powerpoint/2010/main" val="1782841515"/>
              </p:ext>
            </p:extLst>
          </p:nvPr>
        </p:nvGraphicFramePr>
        <p:xfrm>
          <a:off x="467554" y="1055078"/>
          <a:ext cx="9028743" cy="5256000"/>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739287461"/>
                    </a:ext>
                  </a:extLst>
                </a:gridCol>
                <a:gridCol w="7660743">
                  <a:extLst>
                    <a:ext uri="{9D8B030D-6E8A-4147-A177-3AD203B41FA5}">
                      <a16:colId xmlns:a16="http://schemas.microsoft.com/office/drawing/2014/main" val="376765820"/>
                    </a:ext>
                  </a:extLst>
                </a:gridCol>
              </a:tblGrid>
              <a:tr h="2628000">
                <a:tc>
                  <a:txBody>
                    <a:bodyPr/>
                    <a:lstStyle/>
                    <a:p>
                      <a:pPr algn="r"/>
                      <a:r>
                        <a:rPr kumimoji="1" lang="ja-JP" altLang="en-US" sz="1400" dirty="0">
                          <a:solidFill>
                            <a:schemeClr val="tx1"/>
                          </a:solidFill>
                        </a:rPr>
                        <a:t>背景：</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lumMod val="75000"/>
                              <a:lumOff val="25000"/>
                            </a:schemeClr>
                          </a:solidFill>
                          <a:latin typeface="メイリオ" pitchFamily="50" charset="-128"/>
                          <a:ea typeface="+mn-ea"/>
                        </a:rPr>
                        <a:t>●ウーバーイーツなどのデリバリーサービスは配達員不足からインフラ化までに至って</a:t>
                      </a:r>
                      <a:br>
                        <a:rPr kumimoji="1" lang="en-US" altLang="ja-JP" sz="1400" b="0" dirty="0">
                          <a:solidFill>
                            <a:schemeClr val="tx1">
                              <a:lumMod val="75000"/>
                              <a:lumOff val="25000"/>
                            </a:schemeClr>
                          </a:solidFill>
                          <a:latin typeface="メイリオ" pitchFamily="50" charset="-128"/>
                          <a:ea typeface="+mn-ea"/>
                        </a:rPr>
                      </a:br>
                      <a:r>
                        <a:rPr kumimoji="1" lang="ja-JP" altLang="en-US" sz="1400" b="0">
                          <a:solidFill>
                            <a:schemeClr val="tx1">
                              <a:lumMod val="75000"/>
                              <a:lumOff val="25000"/>
                            </a:schemeClr>
                          </a:solidFill>
                          <a:latin typeface="メイリオ" pitchFamily="50" charset="-128"/>
                          <a:ea typeface="+mn-ea"/>
                        </a:rPr>
                        <a:t>おらず、提供可能地域も限られている</a:t>
                      </a:r>
                      <a:endParaRPr kumimoji="1" lang="en-US" altLang="ja-JP" sz="1400" b="0" dirty="0">
                        <a:solidFill>
                          <a:schemeClr val="tx1">
                            <a:lumMod val="75000"/>
                            <a:lumOff val="25000"/>
                          </a:schemeClr>
                        </a:solidFill>
                        <a:latin typeface="メイリオ" pitchFamily="50" charset="-128"/>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dirty="0">
                        <a:solidFill>
                          <a:schemeClr val="tx1">
                            <a:lumMod val="75000"/>
                            <a:lumOff val="25000"/>
                          </a:schemeClr>
                        </a:solidFill>
                        <a:latin typeface="メイリオ" pitchFamily="50" charset="-128"/>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lumMod val="75000"/>
                              <a:lumOff val="25000"/>
                            </a:schemeClr>
                          </a:solidFill>
                          <a:latin typeface="メイリオ" pitchFamily="50" charset="-128"/>
                          <a:ea typeface="+mn-ea"/>
                        </a:rPr>
                        <a:t>●配達員側は働きたいときに確実に働けるかは分からず、注文側も確実に受注されるか</a:t>
                      </a:r>
                      <a:br>
                        <a:rPr kumimoji="1" lang="en-US" altLang="ja-JP" sz="1400" b="0" dirty="0">
                          <a:solidFill>
                            <a:schemeClr val="tx1">
                              <a:lumMod val="75000"/>
                              <a:lumOff val="25000"/>
                            </a:schemeClr>
                          </a:solidFill>
                          <a:latin typeface="メイリオ" pitchFamily="50" charset="-128"/>
                          <a:ea typeface="+mn-ea"/>
                        </a:rPr>
                      </a:br>
                      <a:r>
                        <a:rPr kumimoji="1" lang="ja-JP" altLang="en-US" sz="1400" b="0">
                          <a:solidFill>
                            <a:schemeClr val="tx1">
                              <a:lumMod val="75000"/>
                              <a:lumOff val="25000"/>
                            </a:schemeClr>
                          </a:solidFill>
                          <a:latin typeface="メイリオ" pitchFamily="50" charset="-128"/>
                          <a:ea typeface="+mn-ea"/>
                        </a:rPr>
                        <a:t>分からない</a:t>
                      </a:r>
                      <a:endParaRPr kumimoji="1" lang="en-US" altLang="ja-JP" sz="1400" b="0" dirty="0">
                        <a:solidFill>
                          <a:schemeClr val="tx1">
                            <a:lumMod val="75000"/>
                            <a:lumOff val="25000"/>
                          </a:schemeClr>
                        </a:solidFill>
                        <a:latin typeface="メイリオ" pitchFamily="50" charset="-128"/>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dirty="0">
                        <a:solidFill>
                          <a:schemeClr val="tx1">
                            <a:lumMod val="75000"/>
                            <a:lumOff val="25000"/>
                          </a:schemeClr>
                        </a:solidFill>
                        <a:latin typeface="メイリオ" pitchFamily="50" charset="-128"/>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lumMod val="75000"/>
                              <a:lumOff val="25000"/>
                            </a:schemeClr>
                          </a:solidFill>
                          <a:latin typeface="メイリオ" pitchFamily="50" charset="-128"/>
                          <a:ea typeface="+mn-ea"/>
                        </a:rPr>
                        <a:t>●配達員が稼げるというイメージがあまりない</a:t>
                      </a:r>
                      <a:endParaRPr kumimoji="1" lang="en-US" altLang="ja-JP" sz="1400" b="0" dirty="0">
                        <a:solidFill>
                          <a:schemeClr val="tx1">
                            <a:lumMod val="75000"/>
                            <a:lumOff val="25000"/>
                          </a:schemeClr>
                        </a:solidFill>
                        <a:latin typeface="メイリオ" pitchFamily="50" charset="-128"/>
                        <a:ea typeface="+mn-ea"/>
                      </a:endParaRPr>
                    </a:p>
                  </a:txBody>
                  <a:tcPr marL="137160" marR="137160" marT="137160" marB="137160">
                    <a:lnL w="12700" cap="flat" cmpd="sng" algn="ctr">
                      <a:noFill/>
                      <a:prstDash val="solid"/>
                      <a:round/>
                      <a:headEnd type="none" w="med" len="med"/>
                      <a:tailEnd type="none" w="med" len="med"/>
                    </a:lnL>
                  </a:tcPr>
                </a:tc>
                <a:extLst>
                  <a:ext uri="{0D108BD9-81ED-4DB2-BD59-A6C34878D82A}">
                    <a16:rowId xmlns:a16="http://schemas.microsoft.com/office/drawing/2014/main" val="3486087984"/>
                  </a:ext>
                </a:extLst>
              </a:tr>
              <a:tr h="2628000">
                <a:tc>
                  <a:txBody>
                    <a:bodyPr/>
                    <a:lstStyle/>
                    <a:p>
                      <a:pPr algn="r"/>
                      <a:r>
                        <a:rPr kumimoji="1" lang="ja-JP" altLang="en-US" sz="1400" dirty="0">
                          <a:solidFill>
                            <a:schemeClr val="tx1"/>
                          </a:solidFill>
                        </a:rPr>
                        <a:t>目的・狙い：</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400" b="0">
                          <a:solidFill>
                            <a:schemeClr val="tx1">
                              <a:lumMod val="75000"/>
                              <a:lumOff val="25000"/>
                            </a:schemeClr>
                          </a:solidFill>
                          <a:latin typeface="メイリオ" pitchFamily="50" charset="-128"/>
                          <a:ea typeface="+mn-ea"/>
                        </a:rPr>
                        <a:t>●配達員が効率よく稼げる仕組みを作ることで、配達員不足の問題を解決する</a:t>
                      </a:r>
                      <a:endParaRPr kumimoji="1" lang="en-US" altLang="ja-JP" sz="1400" b="0" dirty="0">
                        <a:solidFill>
                          <a:schemeClr val="tx1">
                            <a:lumMod val="75000"/>
                            <a:lumOff val="25000"/>
                          </a:schemeClr>
                        </a:solidFill>
                        <a:latin typeface="メイリオ" pitchFamily="50" charset="-128"/>
                        <a:ea typeface="+mn-ea"/>
                      </a:endParaRPr>
                    </a:p>
                    <a:p>
                      <a:endParaRPr kumimoji="1" lang="en-US" altLang="ja-JP" sz="1400" b="0" dirty="0">
                        <a:solidFill>
                          <a:schemeClr val="tx1">
                            <a:lumMod val="75000"/>
                            <a:lumOff val="25000"/>
                          </a:schemeClr>
                        </a:solidFill>
                        <a:latin typeface="メイリオ" pitchFamily="50" charset="-128"/>
                        <a:ea typeface="+mn-ea"/>
                        <a:cs typeface="メイリオ" pitchFamily="50" charset="-128"/>
                      </a:endParaRPr>
                    </a:p>
                    <a:p>
                      <a:r>
                        <a:rPr kumimoji="1" lang="ja-JP" altLang="en-US" sz="1400" b="0">
                          <a:solidFill>
                            <a:schemeClr val="tx1">
                              <a:lumMod val="75000"/>
                              <a:lumOff val="25000"/>
                            </a:schemeClr>
                          </a:solidFill>
                          <a:latin typeface="メイリオ" pitchFamily="50" charset="-128"/>
                          <a:ea typeface="+mn-ea"/>
                        </a:rPr>
                        <a:t>●ウーバーイーツなどのような仕組みの</a:t>
                      </a:r>
                      <a:r>
                        <a:rPr kumimoji="1" lang="en-US" altLang="ja-JP" sz="1400" b="0" dirty="0">
                          <a:solidFill>
                            <a:schemeClr val="tx1">
                              <a:lumMod val="75000"/>
                              <a:lumOff val="25000"/>
                            </a:schemeClr>
                          </a:solidFill>
                          <a:latin typeface="メイリオ" pitchFamily="50" charset="-128"/>
                          <a:ea typeface="+mn-ea"/>
                        </a:rPr>
                        <a:t> </a:t>
                      </a:r>
                      <a:r>
                        <a:rPr kumimoji="1" lang="en-US" altLang="ja-JP" sz="1400" b="0" dirty="0" err="1">
                          <a:solidFill>
                            <a:schemeClr val="tx1">
                              <a:lumMod val="75000"/>
                              <a:lumOff val="25000"/>
                            </a:schemeClr>
                          </a:solidFill>
                          <a:latin typeface="メイリオ" pitchFamily="50" charset="-128"/>
                          <a:ea typeface="+mn-ea"/>
                        </a:rPr>
                        <a:t>CtoC</a:t>
                      </a:r>
                      <a:r>
                        <a:rPr kumimoji="1" lang="en-US" altLang="ja-JP" sz="1400" b="0" dirty="0">
                          <a:solidFill>
                            <a:schemeClr val="tx1">
                              <a:lumMod val="75000"/>
                              <a:lumOff val="25000"/>
                            </a:schemeClr>
                          </a:solidFill>
                          <a:latin typeface="メイリオ" pitchFamily="50" charset="-128"/>
                          <a:ea typeface="+mn-ea"/>
                        </a:rPr>
                        <a:t> </a:t>
                      </a:r>
                      <a:r>
                        <a:rPr kumimoji="1" lang="ja-JP" altLang="en-US" sz="1400" b="0">
                          <a:solidFill>
                            <a:schemeClr val="tx1">
                              <a:lumMod val="75000"/>
                              <a:lumOff val="25000"/>
                            </a:schemeClr>
                          </a:solidFill>
                          <a:latin typeface="メイリオ" pitchFamily="50" charset="-128"/>
                          <a:ea typeface="+mn-ea"/>
                        </a:rPr>
                        <a:t>配達サービスが普及する</a:t>
                      </a:r>
                      <a:endParaRPr kumimoji="1" lang="en-US" altLang="ja-JP" sz="1400" b="0" dirty="0">
                        <a:solidFill>
                          <a:schemeClr val="tx1">
                            <a:lumMod val="75000"/>
                            <a:lumOff val="25000"/>
                          </a:schemeClr>
                        </a:solidFill>
                        <a:latin typeface="メイリオ" pitchFamily="50" charset="-128"/>
                        <a:ea typeface="+mn-ea"/>
                      </a:endParaRPr>
                    </a:p>
                    <a:p>
                      <a:r>
                        <a:rPr kumimoji="1" lang="ja-JP" altLang="en-US" sz="1400" b="0">
                          <a:solidFill>
                            <a:schemeClr val="tx1">
                              <a:lumMod val="75000"/>
                              <a:lumOff val="25000"/>
                            </a:schemeClr>
                          </a:solidFill>
                          <a:latin typeface="メイリオ" pitchFamily="50" charset="-128"/>
                          <a:ea typeface="+mn-ea"/>
                        </a:rPr>
                        <a:t>→食事だけでなく様々なものの</a:t>
                      </a:r>
                      <a:r>
                        <a:rPr kumimoji="1" lang="ja-JP" altLang="en-US" sz="1400" b="0">
                          <a:solidFill>
                            <a:schemeClr val="tx1"/>
                          </a:solidFill>
                          <a:latin typeface="メイリオ" pitchFamily="50" charset="-128"/>
                          <a:ea typeface="+mn-ea"/>
                        </a:rPr>
                        <a:t>リアルタイムな配達が可能になる</a:t>
                      </a:r>
                      <a:endParaRPr kumimoji="1" lang="en-US" altLang="ja-JP" sz="1400" b="0" dirty="0">
                        <a:solidFill>
                          <a:schemeClr val="tx1"/>
                        </a:solidFill>
                        <a:latin typeface="メイリオ" pitchFamily="50" charset="-128"/>
                        <a:ea typeface="+mn-ea"/>
                      </a:endParaRPr>
                    </a:p>
                    <a:p>
                      <a:r>
                        <a:rPr kumimoji="1" lang="ja-JP" altLang="en-US" sz="1400" b="0">
                          <a:solidFill>
                            <a:schemeClr val="tx1"/>
                          </a:solidFill>
                          <a:latin typeface="メイリオ" pitchFamily="50" charset="-128"/>
                          <a:ea typeface="+mn-ea"/>
                        </a:rPr>
                        <a:t>→それによって様々な新しいビジネスが生まれる</a:t>
                      </a:r>
                      <a:endParaRPr kumimoji="1" lang="en-US" altLang="ja-JP" sz="1400" b="0" dirty="0">
                        <a:solidFill>
                          <a:schemeClr val="tx1"/>
                        </a:solidFill>
                        <a:latin typeface="メイリオ" pitchFamily="50" charset="-128"/>
                        <a:ea typeface="+mn-ea"/>
                      </a:endParaRPr>
                    </a:p>
                    <a:p>
                      <a:r>
                        <a:rPr kumimoji="1" lang="ja-JP" altLang="en-US" sz="1400" b="0">
                          <a:solidFill>
                            <a:schemeClr val="tx1"/>
                          </a:solidFill>
                          <a:latin typeface="メイリオ" pitchFamily="50" charset="-128"/>
                          <a:ea typeface="+mn-ea"/>
                        </a:rPr>
                        <a:t>→生活がさらに便利になることが期待できる</a:t>
                      </a:r>
                      <a:endParaRPr kumimoji="1" lang="en-US" altLang="ja-JP" sz="1400" b="0" dirty="0">
                        <a:solidFill>
                          <a:schemeClr val="tx1"/>
                        </a:solidFill>
                        <a:latin typeface="メイリオ" pitchFamily="50" charset="-128"/>
                        <a:ea typeface="+mn-ea"/>
                      </a:endParaRPr>
                    </a:p>
                  </a:txBody>
                  <a:tcPr marL="137160" marR="137160" marT="137160" marB="137160">
                    <a:lnL w="12700" cap="flat" cmpd="sng" algn="ctr">
                      <a:noFill/>
                      <a:prstDash val="solid"/>
                      <a:round/>
                      <a:headEnd type="none" w="med" len="med"/>
                      <a:tailEnd type="none" w="med" len="med"/>
                    </a:lnL>
                  </a:tcPr>
                </a:tc>
                <a:extLst>
                  <a:ext uri="{0D108BD9-81ED-4DB2-BD59-A6C34878D82A}">
                    <a16:rowId xmlns:a16="http://schemas.microsoft.com/office/drawing/2014/main" val="570201147"/>
                  </a:ext>
                </a:extLst>
              </a:tr>
            </a:tbl>
          </a:graphicData>
        </a:graphic>
      </p:graphicFrame>
    </p:spTree>
    <p:extLst>
      <p:ext uri="{BB962C8B-B14F-4D97-AF65-F5344CB8AC3E}">
        <p14:creationId xmlns:p14="http://schemas.microsoft.com/office/powerpoint/2010/main" val="48167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05537-7DC6-4217-8EC8-9CB16A51C2D5}"/>
              </a:ext>
            </a:extLst>
          </p:cNvPr>
          <p:cNvSpPr>
            <a:spLocks noGrp="1"/>
          </p:cNvSpPr>
          <p:nvPr>
            <p:ph type="title"/>
          </p:nvPr>
        </p:nvSpPr>
        <p:spPr/>
        <p:txBody>
          <a:bodyPr/>
          <a:lstStyle/>
          <a:p>
            <a:r>
              <a:rPr lang="ja-JP" altLang="en-US"/>
              <a:t>サービスイメージ</a:t>
            </a:r>
            <a:r>
              <a:rPr lang="en-US" altLang="ja-JP" dirty="0"/>
              <a:t> </a:t>
            </a:r>
            <a:endParaRPr kumimoji="1" lang="ja-JP" altLang="en-US" dirty="0"/>
          </a:p>
        </p:txBody>
      </p:sp>
      <p:sp>
        <p:nvSpPr>
          <p:cNvPr id="3" name="スライド番号プレースホルダー 2">
            <a:extLst>
              <a:ext uri="{FF2B5EF4-FFF2-40B4-BE49-F238E27FC236}">
                <a16:creationId xmlns:a16="http://schemas.microsoft.com/office/drawing/2014/main" id="{DBBC444D-CCD3-4021-BA6D-F2C619E43021}"/>
              </a:ext>
            </a:extLst>
          </p:cNvPr>
          <p:cNvSpPr>
            <a:spLocks noGrp="1"/>
          </p:cNvSpPr>
          <p:nvPr>
            <p:ph type="sldNum" sz="quarter" idx="10"/>
          </p:nvPr>
        </p:nvSpPr>
        <p:spPr/>
        <p:txBody>
          <a:bodyPr/>
          <a:lstStyle/>
          <a:p>
            <a:fld id="{3C84CFED-51CE-CF4B-94DB-C561B515C4B3}" type="slidenum">
              <a:rPr kumimoji="1" lang="ja-JP" altLang="en-US" smtClean="0"/>
              <a:t>4</a:t>
            </a:fld>
            <a:endParaRPr kumimoji="1" lang="ja-JP" altLang="en-US"/>
          </a:p>
        </p:txBody>
      </p:sp>
      <p:pic>
        <p:nvPicPr>
          <p:cNvPr id="4" name="図 3">
            <a:extLst>
              <a:ext uri="{FF2B5EF4-FFF2-40B4-BE49-F238E27FC236}">
                <a16:creationId xmlns:a16="http://schemas.microsoft.com/office/drawing/2014/main" id="{10D80BFC-E98B-114E-ACAD-4FA1BF21F4DA}"/>
              </a:ext>
            </a:extLst>
          </p:cNvPr>
          <p:cNvPicPr>
            <a:picLocks noChangeAspect="1"/>
          </p:cNvPicPr>
          <p:nvPr/>
        </p:nvPicPr>
        <p:blipFill>
          <a:blip r:embed="rId2"/>
          <a:stretch>
            <a:fillRect/>
          </a:stretch>
        </p:blipFill>
        <p:spPr>
          <a:xfrm>
            <a:off x="664910" y="2207172"/>
            <a:ext cx="1965490" cy="4196587"/>
          </a:xfrm>
          <a:prstGeom prst="rect">
            <a:avLst/>
          </a:prstGeom>
        </p:spPr>
      </p:pic>
      <p:pic>
        <p:nvPicPr>
          <p:cNvPr id="7" name="図 6">
            <a:extLst>
              <a:ext uri="{FF2B5EF4-FFF2-40B4-BE49-F238E27FC236}">
                <a16:creationId xmlns:a16="http://schemas.microsoft.com/office/drawing/2014/main" id="{377919E8-0BE5-9442-9860-E12ACDBB9FBD}"/>
              </a:ext>
            </a:extLst>
          </p:cNvPr>
          <p:cNvPicPr>
            <a:picLocks noChangeAspect="1"/>
          </p:cNvPicPr>
          <p:nvPr/>
        </p:nvPicPr>
        <p:blipFill rotWithShape="1">
          <a:blip r:embed="rId3"/>
          <a:srcRect b="3395"/>
          <a:stretch/>
        </p:blipFill>
        <p:spPr>
          <a:xfrm>
            <a:off x="7221784" y="2207172"/>
            <a:ext cx="1897293" cy="4035973"/>
          </a:xfrm>
          <a:prstGeom prst="rect">
            <a:avLst/>
          </a:prstGeom>
        </p:spPr>
      </p:pic>
      <p:pic>
        <p:nvPicPr>
          <p:cNvPr id="8" name="図 7">
            <a:extLst>
              <a:ext uri="{FF2B5EF4-FFF2-40B4-BE49-F238E27FC236}">
                <a16:creationId xmlns:a16="http://schemas.microsoft.com/office/drawing/2014/main" id="{AF02970A-12C6-BB45-9C03-4D1F8215E256}"/>
              </a:ext>
            </a:extLst>
          </p:cNvPr>
          <p:cNvPicPr>
            <a:picLocks noChangeAspect="1"/>
          </p:cNvPicPr>
          <p:nvPr/>
        </p:nvPicPr>
        <p:blipFill>
          <a:blip r:embed="rId4"/>
          <a:stretch>
            <a:fillRect/>
          </a:stretch>
        </p:blipFill>
        <p:spPr>
          <a:xfrm>
            <a:off x="1247387" y="5419460"/>
            <a:ext cx="1696240" cy="1390917"/>
          </a:xfrm>
          <a:prstGeom prst="rect">
            <a:avLst/>
          </a:prstGeom>
        </p:spPr>
      </p:pic>
      <p:sp>
        <p:nvSpPr>
          <p:cNvPr id="9" name="角丸四角形吹き出し 8">
            <a:extLst>
              <a:ext uri="{FF2B5EF4-FFF2-40B4-BE49-F238E27FC236}">
                <a16:creationId xmlns:a16="http://schemas.microsoft.com/office/drawing/2014/main" id="{CC9C3B45-D015-6B46-871C-05D142142947}"/>
              </a:ext>
            </a:extLst>
          </p:cNvPr>
          <p:cNvSpPr/>
          <p:nvPr/>
        </p:nvSpPr>
        <p:spPr>
          <a:xfrm>
            <a:off x="2442043" y="4834758"/>
            <a:ext cx="1193708" cy="679171"/>
          </a:xfrm>
          <a:prstGeom prst="wedgeRoundRectCallout">
            <a:avLst>
              <a:gd name="adj1" fmla="val -33160"/>
              <a:gd name="adj2" fmla="val 625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マック</a:t>
            </a:r>
            <a:br>
              <a:rPr kumimoji="1" lang="en-US" altLang="ja-JP" sz="1600" dirty="0">
                <a:solidFill>
                  <a:schemeClr val="tx1"/>
                </a:solidFill>
              </a:rPr>
            </a:br>
            <a:r>
              <a:rPr kumimoji="1" lang="ja-JP" altLang="en-US" sz="1600">
                <a:solidFill>
                  <a:schemeClr val="tx1"/>
                </a:solidFill>
              </a:rPr>
              <a:t>食べたい</a:t>
            </a:r>
          </a:p>
        </p:txBody>
      </p:sp>
      <p:pic>
        <p:nvPicPr>
          <p:cNvPr id="6" name="図 5">
            <a:extLst>
              <a:ext uri="{FF2B5EF4-FFF2-40B4-BE49-F238E27FC236}">
                <a16:creationId xmlns:a16="http://schemas.microsoft.com/office/drawing/2014/main" id="{9E66BE41-F71C-9846-A590-3E272993751F}"/>
              </a:ext>
            </a:extLst>
          </p:cNvPr>
          <p:cNvPicPr>
            <a:picLocks noChangeAspect="1"/>
          </p:cNvPicPr>
          <p:nvPr/>
        </p:nvPicPr>
        <p:blipFill>
          <a:blip r:embed="rId5"/>
          <a:stretch>
            <a:fillRect/>
          </a:stretch>
        </p:blipFill>
        <p:spPr>
          <a:xfrm>
            <a:off x="3934174" y="2207172"/>
            <a:ext cx="1983836" cy="4177784"/>
          </a:xfrm>
          <a:prstGeom prst="rect">
            <a:avLst/>
          </a:prstGeom>
        </p:spPr>
      </p:pic>
      <p:sp>
        <p:nvSpPr>
          <p:cNvPr id="10" name="正方形/長方形 9">
            <a:extLst>
              <a:ext uri="{FF2B5EF4-FFF2-40B4-BE49-F238E27FC236}">
                <a16:creationId xmlns:a16="http://schemas.microsoft.com/office/drawing/2014/main" id="{11761EF0-04BF-0542-9DF0-F9FC6B289DC8}"/>
              </a:ext>
            </a:extLst>
          </p:cNvPr>
          <p:cNvSpPr/>
          <p:nvPr/>
        </p:nvSpPr>
        <p:spPr>
          <a:xfrm>
            <a:off x="554579" y="1466194"/>
            <a:ext cx="2146924" cy="55704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店舗一覧から</a:t>
            </a:r>
            <a:br>
              <a:rPr kumimoji="1" lang="en-US" altLang="ja-JP" sz="1600" dirty="0">
                <a:solidFill>
                  <a:schemeClr val="tx1"/>
                </a:solidFill>
              </a:rPr>
            </a:br>
            <a:r>
              <a:rPr kumimoji="1" lang="ja-JP" altLang="en-US" sz="1600">
                <a:solidFill>
                  <a:schemeClr val="tx1"/>
                </a:solidFill>
              </a:rPr>
              <a:t>店を選択</a:t>
            </a:r>
          </a:p>
        </p:txBody>
      </p:sp>
      <p:sp>
        <p:nvSpPr>
          <p:cNvPr id="11" name="正方形/長方形 10">
            <a:extLst>
              <a:ext uri="{FF2B5EF4-FFF2-40B4-BE49-F238E27FC236}">
                <a16:creationId xmlns:a16="http://schemas.microsoft.com/office/drawing/2014/main" id="{71B6C3B3-5B34-A049-81D6-5650C29DC876}"/>
              </a:ext>
            </a:extLst>
          </p:cNvPr>
          <p:cNvSpPr/>
          <p:nvPr/>
        </p:nvSpPr>
        <p:spPr>
          <a:xfrm>
            <a:off x="3852630" y="1466194"/>
            <a:ext cx="2146924" cy="55704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オーダーを選択</a:t>
            </a:r>
          </a:p>
        </p:txBody>
      </p:sp>
      <p:sp>
        <p:nvSpPr>
          <p:cNvPr id="12" name="正方形/長方形 11">
            <a:extLst>
              <a:ext uri="{FF2B5EF4-FFF2-40B4-BE49-F238E27FC236}">
                <a16:creationId xmlns:a16="http://schemas.microsoft.com/office/drawing/2014/main" id="{B54B9B74-D2F6-5B4D-AC7C-5D830436BE58}"/>
              </a:ext>
            </a:extLst>
          </p:cNvPr>
          <p:cNvSpPr/>
          <p:nvPr/>
        </p:nvSpPr>
        <p:spPr>
          <a:xfrm>
            <a:off x="7096968" y="1466194"/>
            <a:ext cx="2146924" cy="55704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注文完了！</a:t>
            </a:r>
          </a:p>
        </p:txBody>
      </p:sp>
      <p:sp>
        <p:nvSpPr>
          <p:cNvPr id="13" name="右矢印 12">
            <a:extLst>
              <a:ext uri="{FF2B5EF4-FFF2-40B4-BE49-F238E27FC236}">
                <a16:creationId xmlns:a16="http://schemas.microsoft.com/office/drawing/2014/main" id="{B18EAA07-A936-1C40-B29D-F68354C08068}"/>
              </a:ext>
            </a:extLst>
          </p:cNvPr>
          <p:cNvSpPr/>
          <p:nvPr/>
        </p:nvSpPr>
        <p:spPr>
          <a:xfrm>
            <a:off x="2701503" y="1650124"/>
            <a:ext cx="1151127" cy="210207"/>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a:extLst>
              <a:ext uri="{FF2B5EF4-FFF2-40B4-BE49-F238E27FC236}">
                <a16:creationId xmlns:a16="http://schemas.microsoft.com/office/drawing/2014/main" id="{337B38E7-C613-5243-9F5E-06A7E472BE12}"/>
              </a:ext>
            </a:extLst>
          </p:cNvPr>
          <p:cNvSpPr/>
          <p:nvPr/>
        </p:nvSpPr>
        <p:spPr>
          <a:xfrm>
            <a:off x="5945841" y="1650124"/>
            <a:ext cx="1151127" cy="210207"/>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F54598C7-1E2C-914F-8622-A2681CCBDE8C}"/>
              </a:ext>
            </a:extLst>
          </p:cNvPr>
          <p:cNvPicPr>
            <a:picLocks noChangeAspect="1"/>
          </p:cNvPicPr>
          <p:nvPr/>
        </p:nvPicPr>
        <p:blipFill>
          <a:blip r:embed="rId6"/>
          <a:stretch>
            <a:fillRect/>
          </a:stretch>
        </p:blipFill>
        <p:spPr>
          <a:xfrm>
            <a:off x="7397696" y="4459564"/>
            <a:ext cx="1545467" cy="1429557"/>
          </a:xfrm>
          <a:prstGeom prst="rect">
            <a:avLst/>
          </a:prstGeom>
        </p:spPr>
      </p:pic>
      <p:sp>
        <p:nvSpPr>
          <p:cNvPr id="18" name="テキスト ボックス 17">
            <a:extLst>
              <a:ext uri="{FF2B5EF4-FFF2-40B4-BE49-F238E27FC236}">
                <a16:creationId xmlns:a16="http://schemas.microsoft.com/office/drawing/2014/main" id="{C3EDEC12-DA07-924E-AA98-AF0420601129}"/>
              </a:ext>
            </a:extLst>
          </p:cNvPr>
          <p:cNvSpPr txBox="1"/>
          <p:nvPr/>
        </p:nvSpPr>
        <p:spPr>
          <a:xfrm>
            <a:off x="7182240" y="5950757"/>
            <a:ext cx="2292842" cy="584775"/>
          </a:xfrm>
          <a:prstGeom prst="rect">
            <a:avLst/>
          </a:prstGeom>
          <a:noFill/>
        </p:spPr>
        <p:txBody>
          <a:bodyPr wrap="square" rtlCol="0">
            <a:spAutoFit/>
          </a:bodyPr>
          <a:lstStyle/>
          <a:p>
            <a:pPr algn="l"/>
            <a:r>
              <a:rPr kumimoji="1" lang="ja-JP" altLang="en-US" sz="1600"/>
              <a:t>配達員が</a:t>
            </a:r>
            <a:br>
              <a:rPr kumimoji="1" lang="en-US" altLang="ja-JP" sz="1600" dirty="0"/>
            </a:br>
            <a:r>
              <a:rPr kumimoji="1" lang="ja-JP" altLang="en-US" sz="1600"/>
              <a:t>家まで届けてくれる！</a:t>
            </a:r>
            <a:endParaRPr kumimoji="1" lang="ja-JP" altLang="en-US" sz="1600" dirty="0"/>
          </a:p>
        </p:txBody>
      </p:sp>
      <p:sp>
        <p:nvSpPr>
          <p:cNvPr id="5" name="テキスト ボックス 4">
            <a:extLst>
              <a:ext uri="{FF2B5EF4-FFF2-40B4-BE49-F238E27FC236}">
                <a16:creationId xmlns:a16="http://schemas.microsoft.com/office/drawing/2014/main" id="{4D903069-1BE8-AA4A-B287-02E87C7C517E}"/>
              </a:ext>
            </a:extLst>
          </p:cNvPr>
          <p:cNvSpPr txBox="1"/>
          <p:nvPr/>
        </p:nvSpPr>
        <p:spPr>
          <a:xfrm>
            <a:off x="554578" y="935915"/>
            <a:ext cx="6542389" cy="338554"/>
          </a:xfrm>
          <a:prstGeom prst="rect">
            <a:avLst/>
          </a:prstGeom>
          <a:noFill/>
        </p:spPr>
        <p:txBody>
          <a:bodyPr wrap="square" rtlCol="0">
            <a:spAutoFit/>
          </a:bodyPr>
          <a:lstStyle/>
          <a:p>
            <a:r>
              <a:rPr kumimoji="1" lang="en-US" altLang="ja-JP" sz="1600" dirty="0"/>
              <a:t>※</a:t>
            </a:r>
            <a:r>
              <a:rPr kumimoji="1" lang="ja-JP" altLang="en-US" sz="1600"/>
              <a:t>注文者側のアプリ（ウーバーイーツなどを想定した擬似アプリ）</a:t>
            </a:r>
          </a:p>
        </p:txBody>
      </p:sp>
    </p:spTree>
    <p:extLst>
      <p:ext uri="{BB962C8B-B14F-4D97-AF65-F5344CB8AC3E}">
        <p14:creationId xmlns:p14="http://schemas.microsoft.com/office/powerpoint/2010/main" val="1201914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05537-7DC6-4217-8EC8-9CB16A51C2D5}"/>
              </a:ext>
            </a:extLst>
          </p:cNvPr>
          <p:cNvSpPr>
            <a:spLocks noGrp="1"/>
          </p:cNvSpPr>
          <p:nvPr>
            <p:ph type="title"/>
          </p:nvPr>
        </p:nvSpPr>
        <p:spPr/>
        <p:txBody>
          <a:bodyPr/>
          <a:lstStyle/>
          <a:p>
            <a:r>
              <a:rPr lang="ja-JP" altLang="en-US" dirty="0"/>
              <a:t>サービスイメージ</a:t>
            </a:r>
            <a:endParaRPr kumimoji="1" lang="ja-JP" altLang="en-US" dirty="0"/>
          </a:p>
        </p:txBody>
      </p:sp>
      <p:sp>
        <p:nvSpPr>
          <p:cNvPr id="3" name="スライド番号プレースホルダー 2">
            <a:extLst>
              <a:ext uri="{FF2B5EF4-FFF2-40B4-BE49-F238E27FC236}">
                <a16:creationId xmlns:a16="http://schemas.microsoft.com/office/drawing/2014/main" id="{DBBC444D-CCD3-4021-BA6D-F2C619E43021}"/>
              </a:ext>
            </a:extLst>
          </p:cNvPr>
          <p:cNvSpPr>
            <a:spLocks noGrp="1"/>
          </p:cNvSpPr>
          <p:nvPr>
            <p:ph type="sldNum" sz="quarter" idx="10"/>
          </p:nvPr>
        </p:nvSpPr>
        <p:spPr/>
        <p:txBody>
          <a:bodyPr/>
          <a:lstStyle/>
          <a:p>
            <a:fld id="{3C84CFED-51CE-CF4B-94DB-C561B515C4B3}" type="slidenum">
              <a:rPr kumimoji="1" lang="ja-JP" altLang="en-US" smtClean="0"/>
              <a:t>5</a:t>
            </a:fld>
            <a:endParaRPr kumimoji="1" lang="ja-JP" altLang="en-US"/>
          </a:p>
        </p:txBody>
      </p:sp>
      <p:pic>
        <p:nvPicPr>
          <p:cNvPr id="6" name="図 5">
            <a:extLst>
              <a:ext uri="{FF2B5EF4-FFF2-40B4-BE49-F238E27FC236}">
                <a16:creationId xmlns:a16="http://schemas.microsoft.com/office/drawing/2014/main" id="{A6D4CD68-2590-0B42-B199-DA862EF24FF3}"/>
              </a:ext>
            </a:extLst>
          </p:cNvPr>
          <p:cNvPicPr>
            <a:picLocks noChangeAspect="1"/>
          </p:cNvPicPr>
          <p:nvPr/>
        </p:nvPicPr>
        <p:blipFill rotWithShape="1">
          <a:blip r:embed="rId2"/>
          <a:srcRect l="4729" t="9943" r="5840" b="13102"/>
          <a:stretch/>
        </p:blipFill>
        <p:spPr>
          <a:xfrm>
            <a:off x="6482122" y="1780506"/>
            <a:ext cx="2016421" cy="3869699"/>
          </a:xfrm>
          <a:prstGeom prst="rect">
            <a:avLst/>
          </a:prstGeom>
        </p:spPr>
      </p:pic>
      <p:pic>
        <p:nvPicPr>
          <p:cNvPr id="10" name="図 9">
            <a:extLst>
              <a:ext uri="{FF2B5EF4-FFF2-40B4-BE49-F238E27FC236}">
                <a16:creationId xmlns:a16="http://schemas.microsoft.com/office/drawing/2014/main" id="{F8403D57-53FB-BF4A-B0C0-D6B73D0B0CCE}"/>
              </a:ext>
            </a:extLst>
          </p:cNvPr>
          <p:cNvPicPr>
            <a:picLocks noChangeAspect="1"/>
          </p:cNvPicPr>
          <p:nvPr/>
        </p:nvPicPr>
        <p:blipFill>
          <a:blip r:embed="rId3"/>
          <a:stretch>
            <a:fillRect/>
          </a:stretch>
        </p:blipFill>
        <p:spPr>
          <a:xfrm>
            <a:off x="1436312" y="1667683"/>
            <a:ext cx="2104224" cy="4085203"/>
          </a:xfrm>
          <a:prstGeom prst="rect">
            <a:avLst/>
          </a:prstGeom>
        </p:spPr>
      </p:pic>
      <p:sp>
        <p:nvSpPr>
          <p:cNvPr id="11" name="円形吹き出し 10">
            <a:extLst>
              <a:ext uri="{FF2B5EF4-FFF2-40B4-BE49-F238E27FC236}">
                <a16:creationId xmlns:a16="http://schemas.microsoft.com/office/drawing/2014/main" id="{006D67FF-534E-134C-9009-501F0CF38FDB}"/>
              </a:ext>
            </a:extLst>
          </p:cNvPr>
          <p:cNvSpPr/>
          <p:nvPr/>
        </p:nvSpPr>
        <p:spPr>
          <a:xfrm>
            <a:off x="3758720" y="1816097"/>
            <a:ext cx="2376359" cy="721895"/>
          </a:xfrm>
          <a:prstGeom prst="wedgeEllipseCallout">
            <a:avLst>
              <a:gd name="adj1" fmla="val -56274"/>
              <a:gd name="adj2" fmla="val 67500"/>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t>ホーム画面で空き時間や提案されたシフト案を確認できる</a:t>
            </a:r>
          </a:p>
        </p:txBody>
      </p:sp>
      <p:sp>
        <p:nvSpPr>
          <p:cNvPr id="12" name="円形吹き出し 11">
            <a:extLst>
              <a:ext uri="{FF2B5EF4-FFF2-40B4-BE49-F238E27FC236}">
                <a16:creationId xmlns:a16="http://schemas.microsoft.com/office/drawing/2014/main" id="{DF77A19C-B5D0-FD44-87BF-973E75A617E9}"/>
              </a:ext>
            </a:extLst>
          </p:cNvPr>
          <p:cNvSpPr/>
          <p:nvPr/>
        </p:nvSpPr>
        <p:spPr>
          <a:xfrm>
            <a:off x="3887579" y="3181110"/>
            <a:ext cx="2228851" cy="685800"/>
          </a:xfrm>
          <a:prstGeom prst="wedgeEllipseCallout">
            <a:avLst>
              <a:gd name="adj1" fmla="val 50914"/>
              <a:gd name="adj2" fmla="val -8837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t>オーダ一覧も一応</a:t>
            </a:r>
            <a:br>
              <a:rPr kumimoji="1" lang="en-US" altLang="ja-JP" sz="1200"/>
            </a:br>
            <a:r>
              <a:rPr kumimoji="1" lang="ja-JP" altLang="en-US" sz="1200"/>
              <a:t>別の画面で確認可能</a:t>
            </a:r>
          </a:p>
        </p:txBody>
      </p:sp>
      <p:sp>
        <p:nvSpPr>
          <p:cNvPr id="13" name="角丸四角形 12">
            <a:extLst>
              <a:ext uri="{FF2B5EF4-FFF2-40B4-BE49-F238E27FC236}">
                <a16:creationId xmlns:a16="http://schemas.microsoft.com/office/drawing/2014/main" id="{7CA1C520-0CE0-7840-B6F7-058D022B24AA}"/>
              </a:ext>
            </a:extLst>
          </p:cNvPr>
          <p:cNvSpPr/>
          <p:nvPr/>
        </p:nvSpPr>
        <p:spPr>
          <a:xfrm>
            <a:off x="893291" y="5811253"/>
            <a:ext cx="8225757" cy="81656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kumimoji="1" lang="ja-JP" altLang="en-US"/>
              <a:t>・空き時間の少し前に最適シフトの探索を行い、シフト案を表示する</a:t>
            </a:r>
            <a:endParaRPr kumimoji="1" lang="en-US" altLang="ja-JP" dirty="0"/>
          </a:p>
          <a:p>
            <a:r>
              <a:rPr kumimoji="1" lang="ja-JP" altLang="en-US"/>
              <a:t>・シフト案は通知も飛ばしてユーザに伝える</a:t>
            </a:r>
            <a:endParaRPr kumimoji="1" lang="en-US" altLang="ja-JP" dirty="0"/>
          </a:p>
        </p:txBody>
      </p:sp>
      <p:sp>
        <p:nvSpPr>
          <p:cNvPr id="17" name="テキスト ボックス 16">
            <a:extLst>
              <a:ext uri="{FF2B5EF4-FFF2-40B4-BE49-F238E27FC236}">
                <a16:creationId xmlns:a16="http://schemas.microsoft.com/office/drawing/2014/main" id="{8B3520BC-9C46-1A44-AF23-8F0869FCF5C5}"/>
              </a:ext>
            </a:extLst>
          </p:cNvPr>
          <p:cNvSpPr txBox="1"/>
          <p:nvPr/>
        </p:nvSpPr>
        <p:spPr>
          <a:xfrm>
            <a:off x="554579" y="935915"/>
            <a:ext cx="4178786" cy="338554"/>
          </a:xfrm>
          <a:prstGeom prst="rect">
            <a:avLst/>
          </a:prstGeom>
          <a:noFill/>
        </p:spPr>
        <p:txBody>
          <a:bodyPr wrap="square" rtlCol="0">
            <a:spAutoFit/>
          </a:bodyPr>
          <a:lstStyle/>
          <a:p>
            <a:r>
              <a:rPr kumimoji="1" lang="en-US" altLang="ja-JP" sz="1600" dirty="0"/>
              <a:t>※</a:t>
            </a:r>
            <a:r>
              <a:rPr kumimoji="1" lang="ja-JP" altLang="en-US" sz="1600"/>
              <a:t>配達者側のアプリ（今回の主要アプリ）</a:t>
            </a:r>
          </a:p>
        </p:txBody>
      </p:sp>
      <p:pic>
        <p:nvPicPr>
          <p:cNvPr id="18" name="図 17">
            <a:extLst>
              <a:ext uri="{FF2B5EF4-FFF2-40B4-BE49-F238E27FC236}">
                <a16:creationId xmlns:a16="http://schemas.microsoft.com/office/drawing/2014/main" id="{DDF9DBAE-6FA2-CD4A-AB29-0C7BB64B5B6A}"/>
              </a:ext>
            </a:extLst>
          </p:cNvPr>
          <p:cNvPicPr>
            <a:picLocks noChangeAspect="1"/>
          </p:cNvPicPr>
          <p:nvPr/>
        </p:nvPicPr>
        <p:blipFill>
          <a:blip r:embed="rId4"/>
          <a:stretch>
            <a:fillRect/>
          </a:stretch>
        </p:blipFill>
        <p:spPr>
          <a:xfrm>
            <a:off x="4154391" y="4111551"/>
            <a:ext cx="1585015" cy="1585015"/>
          </a:xfrm>
          <a:prstGeom prst="rect">
            <a:avLst/>
          </a:prstGeom>
        </p:spPr>
      </p:pic>
      <p:sp>
        <p:nvSpPr>
          <p:cNvPr id="19" name="円形吹き出し 18">
            <a:extLst>
              <a:ext uri="{FF2B5EF4-FFF2-40B4-BE49-F238E27FC236}">
                <a16:creationId xmlns:a16="http://schemas.microsoft.com/office/drawing/2014/main" id="{82B5F160-09D6-C94A-A97E-2CC7CC6B56AD}"/>
              </a:ext>
            </a:extLst>
          </p:cNvPr>
          <p:cNvSpPr/>
          <p:nvPr/>
        </p:nvSpPr>
        <p:spPr>
          <a:xfrm>
            <a:off x="89552" y="3442684"/>
            <a:ext cx="1607477" cy="959049"/>
          </a:xfrm>
          <a:prstGeom prst="wedgeEllipseCallout">
            <a:avLst>
              <a:gd name="adj1" fmla="val 47374"/>
              <a:gd name="adj2" fmla="val -107856"/>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100" dirty="0"/>
              <a:t>Google Calendar</a:t>
            </a:r>
            <a:br>
              <a:rPr kumimoji="1" lang="en-US" altLang="ja-JP" sz="1100" dirty="0"/>
            </a:br>
            <a:r>
              <a:rPr kumimoji="1" lang="ja-JP" altLang="en-US" sz="1100"/>
              <a:t>から取得！</a:t>
            </a:r>
          </a:p>
        </p:txBody>
      </p:sp>
    </p:spTree>
    <p:extLst>
      <p:ext uri="{BB962C8B-B14F-4D97-AF65-F5344CB8AC3E}">
        <p14:creationId xmlns:p14="http://schemas.microsoft.com/office/powerpoint/2010/main" val="672742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2617B-19B0-47DA-A8F3-6BD0F5ADE21B}"/>
              </a:ext>
            </a:extLst>
          </p:cNvPr>
          <p:cNvSpPr>
            <a:spLocks noGrp="1"/>
          </p:cNvSpPr>
          <p:nvPr>
            <p:ph type="title"/>
          </p:nvPr>
        </p:nvSpPr>
        <p:spPr/>
        <p:txBody>
          <a:bodyPr/>
          <a:lstStyle/>
          <a:p>
            <a:r>
              <a:rPr lang="ja-JP" altLang="en-US" dirty="0"/>
              <a:t>アピールポイント（詳細）</a:t>
            </a:r>
            <a:endParaRPr kumimoji="1" lang="ja-JP" altLang="en-US" dirty="0"/>
          </a:p>
        </p:txBody>
      </p:sp>
      <p:sp>
        <p:nvSpPr>
          <p:cNvPr id="3" name="スライド番号プレースホルダー 2">
            <a:extLst>
              <a:ext uri="{FF2B5EF4-FFF2-40B4-BE49-F238E27FC236}">
                <a16:creationId xmlns:a16="http://schemas.microsoft.com/office/drawing/2014/main" id="{3EC717E8-F97D-485D-B9C7-3575527EFCA3}"/>
              </a:ext>
            </a:extLst>
          </p:cNvPr>
          <p:cNvSpPr>
            <a:spLocks noGrp="1"/>
          </p:cNvSpPr>
          <p:nvPr>
            <p:ph type="sldNum" sz="quarter" idx="10"/>
          </p:nvPr>
        </p:nvSpPr>
        <p:spPr/>
        <p:txBody>
          <a:bodyPr/>
          <a:lstStyle/>
          <a:p>
            <a:fld id="{3C84CFED-51CE-CF4B-94DB-C561B515C4B3}"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BDED0A88-92E9-5B42-830A-7E4B530A762A}"/>
              </a:ext>
            </a:extLst>
          </p:cNvPr>
          <p:cNvPicPr>
            <a:picLocks noChangeAspect="1"/>
          </p:cNvPicPr>
          <p:nvPr/>
        </p:nvPicPr>
        <p:blipFill>
          <a:blip r:embed="rId2"/>
          <a:stretch>
            <a:fillRect/>
          </a:stretch>
        </p:blipFill>
        <p:spPr>
          <a:xfrm>
            <a:off x="6016704" y="1811305"/>
            <a:ext cx="2239166" cy="2058057"/>
          </a:xfrm>
          <a:prstGeom prst="rect">
            <a:avLst/>
          </a:prstGeom>
        </p:spPr>
      </p:pic>
      <p:pic>
        <p:nvPicPr>
          <p:cNvPr id="7" name="図 6">
            <a:extLst>
              <a:ext uri="{FF2B5EF4-FFF2-40B4-BE49-F238E27FC236}">
                <a16:creationId xmlns:a16="http://schemas.microsoft.com/office/drawing/2014/main" id="{44E6E562-004F-BC4D-913C-EF037B85698F}"/>
              </a:ext>
            </a:extLst>
          </p:cNvPr>
          <p:cNvPicPr>
            <a:picLocks noChangeAspect="1"/>
          </p:cNvPicPr>
          <p:nvPr/>
        </p:nvPicPr>
        <p:blipFill>
          <a:blip r:embed="rId3"/>
          <a:stretch>
            <a:fillRect/>
          </a:stretch>
        </p:blipFill>
        <p:spPr>
          <a:xfrm>
            <a:off x="995855" y="4439182"/>
            <a:ext cx="1262803" cy="1809750"/>
          </a:xfrm>
          <a:prstGeom prst="rect">
            <a:avLst/>
          </a:prstGeom>
        </p:spPr>
      </p:pic>
      <p:pic>
        <p:nvPicPr>
          <p:cNvPr id="9" name="図 8">
            <a:extLst>
              <a:ext uri="{FF2B5EF4-FFF2-40B4-BE49-F238E27FC236}">
                <a16:creationId xmlns:a16="http://schemas.microsoft.com/office/drawing/2014/main" id="{75E03854-D193-C14D-8DE7-E4BC43C21AFB}"/>
              </a:ext>
            </a:extLst>
          </p:cNvPr>
          <p:cNvPicPr>
            <a:picLocks noChangeAspect="1"/>
          </p:cNvPicPr>
          <p:nvPr/>
        </p:nvPicPr>
        <p:blipFill>
          <a:blip r:embed="rId4"/>
          <a:stretch>
            <a:fillRect/>
          </a:stretch>
        </p:blipFill>
        <p:spPr>
          <a:xfrm>
            <a:off x="1887847" y="1654527"/>
            <a:ext cx="2051207" cy="4409090"/>
          </a:xfrm>
          <a:prstGeom prst="rect">
            <a:avLst/>
          </a:prstGeom>
        </p:spPr>
      </p:pic>
      <p:sp>
        <p:nvSpPr>
          <p:cNvPr id="12" name="テキスト ボックス 11">
            <a:extLst>
              <a:ext uri="{FF2B5EF4-FFF2-40B4-BE49-F238E27FC236}">
                <a16:creationId xmlns:a16="http://schemas.microsoft.com/office/drawing/2014/main" id="{F6217F99-F1CB-324C-B256-2F0DFC5EA0B5}"/>
              </a:ext>
            </a:extLst>
          </p:cNvPr>
          <p:cNvSpPr txBox="1"/>
          <p:nvPr/>
        </p:nvSpPr>
        <p:spPr>
          <a:xfrm>
            <a:off x="1627256" y="1416494"/>
            <a:ext cx="1776249" cy="338554"/>
          </a:xfrm>
          <a:prstGeom prst="rect">
            <a:avLst/>
          </a:prstGeom>
          <a:noFill/>
        </p:spPr>
        <p:txBody>
          <a:bodyPr wrap="square" rtlCol="0">
            <a:spAutoFit/>
          </a:bodyPr>
          <a:lstStyle/>
          <a:p>
            <a:pPr algn="l"/>
            <a:r>
              <a:rPr kumimoji="1" lang="en-US" altLang="ja-JP" sz="1600" dirty="0"/>
              <a:t>Google Calendar</a:t>
            </a:r>
            <a:endParaRPr kumimoji="1" lang="ja-JP" altLang="en-US" sz="1600" dirty="0"/>
          </a:p>
        </p:txBody>
      </p:sp>
      <p:pic>
        <p:nvPicPr>
          <p:cNvPr id="13" name="図 12">
            <a:extLst>
              <a:ext uri="{FF2B5EF4-FFF2-40B4-BE49-F238E27FC236}">
                <a16:creationId xmlns:a16="http://schemas.microsoft.com/office/drawing/2014/main" id="{04181E9A-93A4-6E40-B250-8CA05F4B5076}"/>
              </a:ext>
            </a:extLst>
          </p:cNvPr>
          <p:cNvPicPr>
            <a:picLocks noChangeAspect="1"/>
          </p:cNvPicPr>
          <p:nvPr/>
        </p:nvPicPr>
        <p:blipFill>
          <a:blip r:embed="rId5"/>
          <a:stretch>
            <a:fillRect/>
          </a:stretch>
        </p:blipFill>
        <p:spPr>
          <a:xfrm>
            <a:off x="1218619" y="1360236"/>
            <a:ext cx="451069" cy="451069"/>
          </a:xfrm>
          <a:prstGeom prst="rect">
            <a:avLst/>
          </a:prstGeom>
        </p:spPr>
      </p:pic>
      <p:sp>
        <p:nvSpPr>
          <p:cNvPr id="15" name="右矢印 14">
            <a:extLst>
              <a:ext uri="{FF2B5EF4-FFF2-40B4-BE49-F238E27FC236}">
                <a16:creationId xmlns:a16="http://schemas.microsoft.com/office/drawing/2014/main" id="{9BD28677-9CA3-144D-BB50-950F54FBA2BC}"/>
              </a:ext>
            </a:extLst>
          </p:cNvPr>
          <p:cNvSpPr/>
          <p:nvPr/>
        </p:nvSpPr>
        <p:spPr>
          <a:xfrm>
            <a:off x="3918034" y="2729207"/>
            <a:ext cx="146842" cy="294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19CA44F-B238-3A4F-B0CA-2BE5E1FE0C65}"/>
              </a:ext>
            </a:extLst>
          </p:cNvPr>
          <p:cNvSpPr txBox="1"/>
          <p:nvPr/>
        </p:nvSpPr>
        <p:spPr>
          <a:xfrm>
            <a:off x="4064876" y="2614742"/>
            <a:ext cx="1400039" cy="738664"/>
          </a:xfrm>
          <a:prstGeom prst="rect">
            <a:avLst/>
          </a:prstGeom>
          <a:noFill/>
        </p:spPr>
        <p:txBody>
          <a:bodyPr wrap="square" rtlCol="0">
            <a:spAutoFit/>
          </a:bodyPr>
          <a:lstStyle/>
          <a:p>
            <a:pPr algn="ctr"/>
            <a:r>
              <a:rPr kumimoji="1" lang="en-US" altLang="ja-JP" sz="1400" dirty="0"/>
              <a:t>2</a:t>
            </a:r>
            <a:r>
              <a:rPr kumimoji="1" lang="ja-JP" altLang="en-US" sz="1400"/>
              <a:t>時間</a:t>
            </a:r>
            <a:r>
              <a:rPr kumimoji="1" lang="en-US" altLang="ja-JP" sz="1400" dirty="0"/>
              <a:t>30</a:t>
            </a:r>
            <a:r>
              <a:rPr kumimoji="1" lang="ja-JP" altLang="en-US" sz="1400"/>
              <a:t>分の</a:t>
            </a:r>
            <a:br>
              <a:rPr kumimoji="1" lang="en-US" altLang="ja-JP" sz="1400" dirty="0"/>
            </a:br>
            <a:r>
              <a:rPr kumimoji="1" lang="ja-JP" altLang="en-US" sz="1400">
                <a:solidFill>
                  <a:srgbClr val="FF0000"/>
                </a:solidFill>
              </a:rPr>
              <a:t>スキマ時間</a:t>
            </a:r>
            <a:r>
              <a:rPr kumimoji="1" lang="ja-JP" altLang="en-US" sz="1400"/>
              <a:t>を</a:t>
            </a:r>
            <a:endParaRPr kumimoji="1" lang="en-US" altLang="ja-JP" sz="1400" dirty="0"/>
          </a:p>
          <a:p>
            <a:pPr algn="ctr"/>
            <a:r>
              <a:rPr kumimoji="1" lang="ja-JP" altLang="en-US" sz="1400"/>
              <a:t>有効活用</a:t>
            </a:r>
            <a:endParaRPr kumimoji="1" lang="ja-JP" altLang="en-US" sz="1400" dirty="0"/>
          </a:p>
        </p:txBody>
      </p:sp>
      <p:sp>
        <p:nvSpPr>
          <p:cNvPr id="22" name="下矢印 21">
            <a:extLst>
              <a:ext uri="{FF2B5EF4-FFF2-40B4-BE49-F238E27FC236}">
                <a16:creationId xmlns:a16="http://schemas.microsoft.com/office/drawing/2014/main" id="{0123557B-0B8B-0146-93CB-0BEFEC275C36}"/>
              </a:ext>
            </a:extLst>
          </p:cNvPr>
          <p:cNvSpPr/>
          <p:nvPr/>
        </p:nvSpPr>
        <p:spPr>
          <a:xfrm>
            <a:off x="4616665" y="3353406"/>
            <a:ext cx="336331" cy="3888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763C1C2-83CA-7149-A320-92A37D31AAF0}"/>
              </a:ext>
            </a:extLst>
          </p:cNvPr>
          <p:cNvSpPr txBox="1"/>
          <p:nvPr/>
        </p:nvSpPr>
        <p:spPr>
          <a:xfrm>
            <a:off x="4064876" y="3904866"/>
            <a:ext cx="1562904" cy="523220"/>
          </a:xfrm>
          <a:prstGeom prst="rect">
            <a:avLst/>
          </a:prstGeom>
          <a:noFill/>
        </p:spPr>
        <p:txBody>
          <a:bodyPr wrap="square" rtlCol="0">
            <a:spAutoFit/>
          </a:bodyPr>
          <a:lstStyle/>
          <a:p>
            <a:pPr algn="ctr"/>
            <a:r>
              <a:rPr kumimoji="1" lang="ja-JP" altLang="en-US" sz="1400"/>
              <a:t>効率よく稼げる</a:t>
            </a:r>
            <a:endParaRPr kumimoji="1" lang="en-US" altLang="ja-JP" sz="1400" dirty="0"/>
          </a:p>
          <a:p>
            <a:pPr algn="ctr"/>
            <a:r>
              <a:rPr kumimoji="1" lang="ja-JP" altLang="en-US" sz="1400"/>
              <a:t>シフトの提案</a:t>
            </a:r>
            <a:endParaRPr kumimoji="1" lang="ja-JP" altLang="en-US" sz="1400" dirty="0"/>
          </a:p>
        </p:txBody>
      </p:sp>
      <p:sp>
        <p:nvSpPr>
          <p:cNvPr id="24" name="正方形/長方形 23">
            <a:extLst>
              <a:ext uri="{FF2B5EF4-FFF2-40B4-BE49-F238E27FC236}">
                <a16:creationId xmlns:a16="http://schemas.microsoft.com/office/drawing/2014/main" id="{A6C8324B-88CB-BF44-884F-A63356A7901C}"/>
              </a:ext>
            </a:extLst>
          </p:cNvPr>
          <p:cNvSpPr/>
          <p:nvPr/>
        </p:nvSpPr>
        <p:spPr>
          <a:xfrm>
            <a:off x="5948855" y="3990626"/>
            <a:ext cx="3026979" cy="461665"/>
          </a:xfrm>
          <a:prstGeom prst="rect">
            <a:avLst/>
          </a:prstGeom>
        </p:spPr>
        <p:txBody>
          <a:bodyPr wrap="square">
            <a:spAutoFit/>
          </a:bodyPr>
          <a:lstStyle/>
          <a:p>
            <a:r>
              <a:rPr kumimoji="1" lang="en-US" altLang="ja-JP" sz="1200" dirty="0">
                <a:latin typeface="メイリオ" pitchFamily="50" charset="-128"/>
                <a:cs typeface="メイリオ" pitchFamily="50" charset="-128"/>
              </a:rPr>
              <a:t>NAVITIME</a:t>
            </a:r>
            <a:r>
              <a:rPr kumimoji="1" lang="ja-JP" altLang="en-US" sz="1200">
                <a:latin typeface="メイリオ" pitchFamily="50" charset="-128"/>
                <a:cs typeface="メイリオ" pitchFamily="50" charset="-128"/>
              </a:rPr>
              <a:t>の最適経路探索</a:t>
            </a:r>
            <a:r>
              <a:rPr kumimoji="1" lang="en-US" altLang="ja-JP" sz="1200" dirty="0">
                <a:latin typeface="メイリオ" pitchFamily="50" charset="-128"/>
                <a:cs typeface="メイリオ" pitchFamily="50" charset="-128"/>
              </a:rPr>
              <a:t>API</a:t>
            </a:r>
            <a:r>
              <a:rPr kumimoji="1" lang="ja-JP" altLang="en-US" sz="1200">
                <a:latin typeface="メイリオ" pitchFamily="50" charset="-128"/>
                <a:cs typeface="メイリオ" pitchFamily="50" charset="-128"/>
              </a:rPr>
              <a:t>で、</a:t>
            </a:r>
            <a:endParaRPr kumimoji="1" lang="en-US" altLang="ja-JP" sz="1200" dirty="0">
              <a:latin typeface="メイリオ" pitchFamily="50" charset="-128"/>
              <a:cs typeface="メイリオ" pitchFamily="50" charset="-128"/>
            </a:endParaRPr>
          </a:p>
          <a:p>
            <a:r>
              <a:rPr kumimoji="1" lang="ja-JP" altLang="en-US" sz="1200">
                <a:latin typeface="メイリオ" pitchFamily="50" charset="-128"/>
                <a:cs typeface="メイリオ" pitchFamily="50" charset="-128"/>
              </a:rPr>
              <a:t>配達を最適なルートで行うことが可能</a:t>
            </a:r>
            <a:endParaRPr lang="ja-JP" altLang="en-US" sz="1200"/>
          </a:p>
        </p:txBody>
      </p:sp>
      <p:sp>
        <p:nvSpPr>
          <p:cNvPr id="25" name="下矢印 24">
            <a:extLst>
              <a:ext uri="{FF2B5EF4-FFF2-40B4-BE49-F238E27FC236}">
                <a16:creationId xmlns:a16="http://schemas.microsoft.com/office/drawing/2014/main" id="{D3C8F850-CC65-ED45-A06E-5E4E3D5BDDD4}"/>
              </a:ext>
            </a:extLst>
          </p:cNvPr>
          <p:cNvSpPr/>
          <p:nvPr/>
        </p:nvSpPr>
        <p:spPr>
          <a:xfrm>
            <a:off x="5732412" y="5191258"/>
            <a:ext cx="371299" cy="39967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FCD2CD2-1361-594A-A348-9B1A91D84647}"/>
              </a:ext>
            </a:extLst>
          </p:cNvPr>
          <p:cNvSpPr/>
          <p:nvPr/>
        </p:nvSpPr>
        <p:spPr>
          <a:xfrm>
            <a:off x="4687071" y="5101920"/>
            <a:ext cx="2523568" cy="178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B12796F0-DABF-E14A-90B3-E9E6DD606121}"/>
              </a:ext>
            </a:extLst>
          </p:cNvPr>
          <p:cNvSpPr/>
          <p:nvPr/>
        </p:nvSpPr>
        <p:spPr>
          <a:xfrm rot="16200000">
            <a:off x="4373237" y="4747304"/>
            <a:ext cx="772734" cy="1450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1E150E80-9195-AD4A-BCC4-ADC419D257FE}"/>
              </a:ext>
            </a:extLst>
          </p:cNvPr>
          <p:cNvSpPr/>
          <p:nvPr/>
        </p:nvSpPr>
        <p:spPr>
          <a:xfrm rot="16200000">
            <a:off x="6744365" y="4750452"/>
            <a:ext cx="772734" cy="145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613F8AE-FAB9-C848-8199-77C6BFA71B39}"/>
              </a:ext>
            </a:extLst>
          </p:cNvPr>
          <p:cNvSpPr txBox="1"/>
          <p:nvPr/>
        </p:nvSpPr>
        <p:spPr>
          <a:xfrm>
            <a:off x="4952996" y="5729902"/>
            <a:ext cx="3026979" cy="400110"/>
          </a:xfrm>
          <a:prstGeom prst="rect">
            <a:avLst/>
          </a:prstGeom>
          <a:noFill/>
        </p:spPr>
        <p:txBody>
          <a:bodyPr wrap="square" rtlCol="0">
            <a:spAutoFit/>
          </a:bodyPr>
          <a:lstStyle/>
          <a:p>
            <a:pPr algn="l"/>
            <a:r>
              <a:rPr kumimoji="1" lang="ja-JP" altLang="en-US" sz="2000"/>
              <a:t>配達員不足解消！</a:t>
            </a:r>
            <a:endParaRPr kumimoji="1" lang="ja-JP" altLang="en-US" sz="2000" dirty="0"/>
          </a:p>
        </p:txBody>
      </p:sp>
      <p:sp>
        <p:nvSpPr>
          <p:cNvPr id="31" name="雲形吹き出し 30">
            <a:extLst>
              <a:ext uri="{FF2B5EF4-FFF2-40B4-BE49-F238E27FC236}">
                <a16:creationId xmlns:a16="http://schemas.microsoft.com/office/drawing/2014/main" id="{8DDB329D-007B-9940-9077-6706E448BA8D}"/>
              </a:ext>
            </a:extLst>
          </p:cNvPr>
          <p:cNvSpPr/>
          <p:nvPr/>
        </p:nvSpPr>
        <p:spPr>
          <a:xfrm>
            <a:off x="94489" y="3333606"/>
            <a:ext cx="1731060" cy="832870"/>
          </a:xfrm>
          <a:prstGeom prst="cloudCallout">
            <a:avLst>
              <a:gd name="adj1" fmla="val 29522"/>
              <a:gd name="adj2" fmla="val 7629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飲み会まで暇だなぁ</a:t>
            </a:r>
          </a:p>
        </p:txBody>
      </p:sp>
      <p:pic>
        <p:nvPicPr>
          <p:cNvPr id="32" name="図 31">
            <a:extLst>
              <a:ext uri="{FF2B5EF4-FFF2-40B4-BE49-F238E27FC236}">
                <a16:creationId xmlns:a16="http://schemas.microsoft.com/office/drawing/2014/main" id="{297D3471-9680-4845-9CDD-56F1468D2071}"/>
              </a:ext>
            </a:extLst>
          </p:cNvPr>
          <p:cNvPicPr>
            <a:picLocks noChangeAspect="1"/>
          </p:cNvPicPr>
          <p:nvPr/>
        </p:nvPicPr>
        <p:blipFill>
          <a:blip r:embed="rId6"/>
          <a:stretch>
            <a:fillRect/>
          </a:stretch>
        </p:blipFill>
        <p:spPr>
          <a:xfrm>
            <a:off x="7349450" y="4526712"/>
            <a:ext cx="1585015" cy="1585015"/>
          </a:xfrm>
          <a:prstGeom prst="rect">
            <a:avLst/>
          </a:prstGeom>
        </p:spPr>
      </p:pic>
    </p:spTree>
    <p:extLst>
      <p:ext uri="{BB962C8B-B14F-4D97-AF65-F5344CB8AC3E}">
        <p14:creationId xmlns:p14="http://schemas.microsoft.com/office/powerpoint/2010/main" val="2780003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433EE-B27D-4D42-B901-2355F31B8254}"/>
              </a:ext>
            </a:extLst>
          </p:cNvPr>
          <p:cNvSpPr>
            <a:spLocks noGrp="1"/>
          </p:cNvSpPr>
          <p:nvPr>
            <p:ph type="title"/>
          </p:nvPr>
        </p:nvSpPr>
        <p:spPr/>
        <p:txBody>
          <a:bodyPr/>
          <a:lstStyle/>
          <a:p>
            <a:r>
              <a:rPr kumimoji="1" lang="ja-JP" altLang="en-US" dirty="0"/>
              <a:t>利用</a:t>
            </a:r>
            <a:r>
              <a:rPr kumimoji="1" lang="en-US" altLang="ja-JP" dirty="0"/>
              <a:t>API</a:t>
            </a:r>
            <a:r>
              <a:rPr kumimoji="1" lang="ja-JP" altLang="en-US" dirty="0"/>
              <a:t>と使い方</a:t>
            </a:r>
          </a:p>
        </p:txBody>
      </p:sp>
      <p:sp>
        <p:nvSpPr>
          <p:cNvPr id="3" name="スライド番号プレースホルダー 2">
            <a:extLst>
              <a:ext uri="{FF2B5EF4-FFF2-40B4-BE49-F238E27FC236}">
                <a16:creationId xmlns:a16="http://schemas.microsoft.com/office/drawing/2014/main" id="{B893652E-F98C-4538-84B5-B733C75D81D1}"/>
              </a:ext>
            </a:extLst>
          </p:cNvPr>
          <p:cNvSpPr>
            <a:spLocks noGrp="1"/>
          </p:cNvSpPr>
          <p:nvPr>
            <p:ph type="sldNum" sz="quarter" idx="10"/>
          </p:nvPr>
        </p:nvSpPr>
        <p:spPr/>
        <p:txBody>
          <a:bodyPr/>
          <a:lstStyle/>
          <a:p>
            <a:fld id="{3C84CFED-51CE-CF4B-94DB-C561B515C4B3}" type="slidenum">
              <a:rPr kumimoji="1" lang="ja-JP" altLang="en-US" smtClean="0"/>
              <a:t>7</a:t>
            </a:fld>
            <a:endParaRPr kumimoji="1" lang="ja-JP" altLang="en-US"/>
          </a:p>
        </p:txBody>
      </p:sp>
      <p:graphicFrame>
        <p:nvGraphicFramePr>
          <p:cNvPr id="4" name="表 3">
            <a:extLst>
              <a:ext uri="{FF2B5EF4-FFF2-40B4-BE49-F238E27FC236}">
                <a16:creationId xmlns:a16="http://schemas.microsoft.com/office/drawing/2014/main" id="{302AA865-1DD3-42FD-A9C2-A4BF64DA86AB}"/>
              </a:ext>
            </a:extLst>
          </p:cNvPr>
          <p:cNvGraphicFramePr>
            <a:graphicFrameLocks noGrp="1"/>
          </p:cNvGraphicFramePr>
          <p:nvPr>
            <p:extLst>
              <p:ext uri="{D42A27DB-BD31-4B8C-83A1-F6EECF244321}">
                <p14:modId xmlns:p14="http://schemas.microsoft.com/office/powerpoint/2010/main" val="1376139430"/>
              </p:ext>
            </p:extLst>
          </p:nvPr>
        </p:nvGraphicFramePr>
        <p:xfrm>
          <a:off x="467554" y="1464802"/>
          <a:ext cx="8950910" cy="4424680"/>
        </p:xfrm>
        <a:graphic>
          <a:graphicData uri="http://schemas.openxmlformats.org/drawingml/2006/table">
            <a:tbl>
              <a:tblPr firstRow="1" bandRow="1">
                <a:tableStyleId>{5940675A-B579-460E-94D1-54222C63F5DA}</a:tableStyleId>
              </a:tblPr>
              <a:tblGrid>
                <a:gridCol w="531252">
                  <a:extLst>
                    <a:ext uri="{9D8B030D-6E8A-4147-A177-3AD203B41FA5}">
                      <a16:colId xmlns:a16="http://schemas.microsoft.com/office/drawing/2014/main" val="1523830770"/>
                    </a:ext>
                  </a:extLst>
                </a:gridCol>
                <a:gridCol w="1645920">
                  <a:extLst>
                    <a:ext uri="{9D8B030D-6E8A-4147-A177-3AD203B41FA5}">
                      <a16:colId xmlns:a16="http://schemas.microsoft.com/office/drawing/2014/main" val="739287461"/>
                    </a:ext>
                  </a:extLst>
                </a:gridCol>
                <a:gridCol w="6773738">
                  <a:extLst>
                    <a:ext uri="{9D8B030D-6E8A-4147-A177-3AD203B41FA5}">
                      <a16:colId xmlns:a16="http://schemas.microsoft.com/office/drawing/2014/main" val="376765820"/>
                    </a:ext>
                  </a:extLst>
                </a:gridCol>
              </a:tblGrid>
              <a:tr h="370840">
                <a:tc>
                  <a:txBody>
                    <a:bodyPr/>
                    <a:lstStyle/>
                    <a:p>
                      <a:pPr algn="ctr"/>
                      <a:r>
                        <a:rPr kumimoji="1" lang="ja-JP" altLang="en-US" sz="1200" dirty="0"/>
                        <a:t>有無</a:t>
                      </a:r>
                    </a:p>
                  </a:txBody>
                  <a:tcPr anchor="ctr">
                    <a:lnR w="12700" cap="flat" cmpd="sng" algn="ctr">
                      <a:noFill/>
                      <a:prstDash val="solid"/>
                      <a:round/>
                      <a:headEnd type="none" w="med" len="med"/>
                      <a:tailEnd type="none" w="med" len="med"/>
                    </a:lnR>
                    <a:solidFill>
                      <a:schemeClr val="bg1">
                        <a:lumMod val="95000"/>
                      </a:schemeClr>
                    </a:solidFill>
                  </a:tcPr>
                </a:tc>
                <a:tc>
                  <a:txBody>
                    <a:bodyPr/>
                    <a:lstStyle/>
                    <a:p>
                      <a:r>
                        <a:rPr kumimoji="1" lang="en-US" altLang="ja-JP" sz="1200" dirty="0"/>
                        <a:t>API</a:t>
                      </a:r>
                      <a:r>
                        <a:rPr kumimoji="1" lang="ja-JP" altLang="en-US" sz="1200" dirty="0"/>
                        <a:t>名称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lumMod val="95000"/>
                      </a:schemeClr>
                    </a:solidFill>
                  </a:tcPr>
                </a:tc>
                <a:tc>
                  <a:txBody>
                    <a:bodyPr/>
                    <a:lstStyle/>
                    <a:p>
                      <a:r>
                        <a:rPr kumimoji="1" lang="ja-JP" altLang="en-US" sz="1200" dirty="0"/>
                        <a:t>利用方法</a:t>
                      </a:r>
                    </a:p>
                  </a:txBody>
                  <a:tcPr anchor="ctr">
                    <a:lnL w="12700" cap="flat" cmpd="sng" algn="ctr">
                      <a:no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615006875"/>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住所情報取得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348515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住所検索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580832189"/>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スポット情報取得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221052459"/>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スポット検索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610168821"/>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カテゴリ別のスポット件数検索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486087984"/>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カテゴリマスタ情報取得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413674139"/>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カテゴリマスタ取得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492782210"/>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カテゴリマスタ情報全取得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1283637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t>■</a:t>
                      </a:r>
                      <a:endParaRPr kumimoji="1" lang="ja-JP" altLang="en-US" sz="1400" dirty="0"/>
                    </a:p>
                  </a:txBody>
                  <a:tcPr anchor="ctr">
                    <a:lnR w="12700" cap="flat" cmpd="sng" algn="ctr">
                      <a:noFill/>
                      <a:prstDash val="solid"/>
                      <a:round/>
                      <a:headEnd type="none" w="med" len="med"/>
                      <a:tailEnd type="none" w="med" len="med"/>
                    </a:lnR>
                  </a:tcPr>
                </a:tc>
                <a:tc>
                  <a:txBody>
                    <a:bodyPr/>
                    <a:lstStyle/>
                    <a:p>
                      <a:r>
                        <a:rPr kumimoji="1" lang="ja-JP" altLang="en-US" sz="1200" dirty="0"/>
                        <a:t>タイル地図スクリプト取得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200"/>
                        <a:t>現在のオーダー一覧を地図上に表示したり、提案シフトの経路を表示するため</a:t>
                      </a:r>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237617376"/>
                  </a:ext>
                </a:extLst>
              </a:tr>
              <a:tr h="370840">
                <a:tc>
                  <a:txBody>
                    <a:bodyPr/>
                    <a:lstStyle/>
                    <a:p>
                      <a:pPr algn="ctr"/>
                      <a:r>
                        <a:rPr kumimoji="1" lang="ja-JP" altLang="en-US" sz="1400"/>
                        <a:t>■</a:t>
                      </a:r>
                      <a:endParaRPr kumimoji="1" lang="ja-JP" altLang="en-US" sz="1400" dirty="0"/>
                    </a:p>
                  </a:txBody>
                  <a:tcPr anchor="ctr">
                    <a:lnR w="12700" cap="flat" cmpd="sng" algn="ctr">
                      <a:noFill/>
                      <a:prstDash val="solid"/>
                      <a:round/>
                      <a:headEnd type="none" w="med" len="med"/>
                      <a:tailEnd type="none" w="med" len="med"/>
                    </a:lnR>
                  </a:tcPr>
                </a:tc>
                <a:tc>
                  <a:txBody>
                    <a:bodyPr/>
                    <a:lstStyle/>
                    <a:p>
                      <a:r>
                        <a:rPr kumimoji="1" lang="ja-JP" altLang="en-US" sz="1200" dirty="0"/>
                        <a:t>ルート探索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200"/>
                        <a:t>複数のオーダーの組み合わせから、最適経路探索を行い、最適なシフトを取得するため</a:t>
                      </a:r>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954240690"/>
                  </a:ext>
                </a:extLst>
              </a:tr>
            </a:tbl>
          </a:graphicData>
        </a:graphic>
      </p:graphicFrame>
      <p:sp>
        <p:nvSpPr>
          <p:cNvPr id="7" name="テキスト ボックス 6">
            <a:extLst>
              <a:ext uri="{FF2B5EF4-FFF2-40B4-BE49-F238E27FC236}">
                <a16:creationId xmlns:a16="http://schemas.microsoft.com/office/drawing/2014/main" id="{96BA6C18-2E55-47E3-8DFE-24257AD4EDAA}"/>
              </a:ext>
            </a:extLst>
          </p:cNvPr>
          <p:cNvSpPr txBox="1"/>
          <p:nvPr/>
        </p:nvSpPr>
        <p:spPr>
          <a:xfrm>
            <a:off x="467554" y="1019234"/>
            <a:ext cx="6710491" cy="307777"/>
          </a:xfrm>
          <a:prstGeom prst="rect">
            <a:avLst/>
          </a:prstGeom>
          <a:noFill/>
        </p:spPr>
        <p:txBody>
          <a:bodyPr wrap="none" rtlCol="0">
            <a:spAutoFit/>
          </a:bodyPr>
          <a:lstStyle/>
          <a:p>
            <a:r>
              <a:rPr lang="ja-JP" altLang="en-US" sz="1400" dirty="0"/>
              <a:t>サービス・研究に利用した</a:t>
            </a:r>
            <a:r>
              <a:rPr lang="en-US" altLang="ja-JP" sz="1400" dirty="0"/>
              <a:t>API</a:t>
            </a:r>
            <a:r>
              <a:rPr lang="ja-JP" altLang="en-US" sz="1400" dirty="0"/>
              <a:t>と、その利用方法について簡単にご説明ください。</a:t>
            </a:r>
            <a:endParaRPr lang="en-US" altLang="ja-JP" sz="1400" dirty="0"/>
          </a:p>
        </p:txBody>
      </p:sp>
    </p:spTree>
    <p:extLst>
      <p:ext uri="{BB962C8B-B14F-4D97-AF65-F5344CB8AC3E}">
        <p14:creationId xmlns:p14="http://schemas.microsoft.com/office/powerpoint/2010/main" val="186220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433EE-B27D-4D42-B901-2355F31B8254}"/>
              </a:ext>
            </a:extLst>
          </p:cNvPr>
          <p:cNvSpPr>
            <a:spLocks noGrp="1"/>
          </p:cNvSpPr>
          <p:nvPr>
            <p:ph type="title"/>
          </p:nvPr>
        </p:nvSpPr>
        <p:spPr/>
        <p:txBody>
          <a:bodyPr/>
          <a:lstStyle/>
          <a:p>
            <a:r>
              <a:rPr kumimoji="1" lang="ja-JP" altLang="en-US" dirty="0"/>
              <a:t>利用</a:t>
            </a:r>
            <a:r>
              <a:rPr kumimoji="1" lang="en-US" altLang="ja-JP" dirty="0"/>
              <a:t>API</a:t>
            </a:r>
            <a:r>
              <a:rPr kumimoji="1" lang="ja-JP" altLang="en-US" dirty="0"/>
              <a:t>と使い方</a:t>
            </a:r>
          </a:p>
        </p:txBody>
      </p:sp>
      <p:sp>
        <p:nvSpPr>
          <p:cNvPr id="3" name="スライド番号プレースホルダー 2">
            <a:extLst>
              <a:ext uri="{FF2B5EF4-FFF2-40B4-BE49-F238E27FC236}">
                <a16:creationId xmlns:a16="http://schemas.microsoft.com/office/drawing/2014/main" id="{B893652E-F98C-4538-84B5-B733C75D81D1}"/>
              </a:ext>
            </a:extLst>
          </p:cNvPr>
          <p:cNvSpPr>
            <a:spLocks noGrp="1"/>
          </p:cNvSpPr>
          <p:nvPr>
            <p:ph type="sldNum" sz="quarter" idx="10"/>
          </p:nvPr>
        </p:nvSpPr>
        <p:spPr/>
        <p:txBody>
          <a:bodyPr/>
          <a:lstStyle/>
          <a:p>
            <a:fld id="{3C84CFED-51CE-CF4B-94DB-C561B515C4B3}" type="slidenum">
              <a:rPr kumimoji="1" lang="ja-JP" altLang="en-US" smtClean="0"/>
              <a:t>8</a:t>
            </a:fld>
            <a:endParaRPr kumimoji="1" lang="ja-JP" altLang="en-US"/>
          </a:p>
        </p:txBody>
      </p:sp>
      <p:graphicFrame>
        <p:nvGraphicFramePr>
          <p:cNvPr id="6" name="表 5">
            <a:extLst>
              <a:ext uri="{FF2B5EF4-FFF2-40B4-BE49-F238E27FC236}">
                <a16:creationId xmlns:a16="http://schemas.microsoft.com/office/drawing/2014/main" id="{EC429C75-55FD-4B9F-B551-3E1B7AA37D14}"/>
              </a:ext>
            </a:extLst>
          </p:cNvPr>
          <p:cNvGraphicFramePr>
            <a:graphicFrameLocks noGrp="1"/>
          </p:cNvGraphicFramePr>
          <p:nvPr>
            <p:extLst>
              <p:ext uri="{D42A27DB-BD31-4B8C-83A1-F6EECF244321}">
                <p14:modId xmlns:p14="http://schemas.microsoft.com/office/powerpoint/2010/main" val="1338023226"/>
              </p:ext>
            </p:extLst>
          </p:nvPr>
        </p:nvGraphicFramePr>
        <p:xfrm>
          <a:off x="467554" y="1000565"/>
          <a:ext cx="8950910" cy="5080000"/>
        </p:xfrm>
        <a:graphic>
          <a:graphicData uri="http://schemas.openxmlformats.org/drawingml/2006/table">
            <a:tbl>
              <a:tblPr firstRow="1" bandRow="1">
                <a:tableStyleId>{5940675A-B579-460E-94D1-54222C63F5DA}</a:tableStyleId>
              </a:tblPr>
              <a:tblGrid>
                <a:gridCol w="531252">
                  <a:extLst>
                    <a:ext uri="{9D8B030D-6E8A-4147-A177-3AD203B41FA5}">
                      <a16:colId xmlns:a16="http://schemas.microsoft.com/office/drawing/2014/main" val="1523830770"/>
                    </a:ext>
                  </a:extLst>
                </a:gridCol>
                <a:gridCol w="1645920">
                  <a:extLst>
                    <a:ext uri="{9D8B030D-6E8A-4147-A177-3AD203B41FA5}">
                      <a16:colId xmlns:a16="http://schemas.microsoft.com/office/drawing/2014/main" val="739287461"/>
                    </a:ext>
                  </a:extLst>
                </a:gridCol>
                <a:gridCol w="6773738">
                  <a:extLst>
                    <a:ext uri="{9D8B030D-6E8A-4147-A177-3AD203B41FA5}">
                      <a16:colId xmlns:a16="http://schemas.microsoft.com/office/drawing/2014/main" val="376765820"/>
                    </a:ext>
                  </a:extLst>
                </a:gridCol>
              </a:tblGrid>
              <a:tr h="370840">
                <a:tc>
                  <a:txBody>
                    <a:bodyPr/>
                    <a:lstStyle/>
                    <a:p>
                      <a:pPr algn="ctr"/>
                      <a:r>
                        <a:rPr kumimoji="1" lang="ja-JP" altLang="en-US" sz="1200" dirty="0"/>
                        <a:t>有無</a:t>
                      </a:r>
                    </a:p>
                  </a:txBody>
                  <a:tcPr anchor="ctr">
                    <a:lnR w="12700" cap="flat" cmpd="sng" algn="ctr">
                      <a:noFill/>
                      <a:prstDash val="solid"/>
                      <a:round/>
                      <a:headEnd type="none" w="med" len="med"/>
                      <a:tailEnd type="none" w="med" len="med"/>
                    </a:lnR>
                    <a:solidFill>
                      <a:schemeClr val="bg1">
                        <a:lumMod val="95000"/>
                      </a:schemeClr>
                    </a:solidFill>
                  </a:tcPr>
                </a:tc>
                <a:tc>
                  <a:txBody>
                    <a:bodyPr/>
                    <a:lstStyle/>
                    <a:p>
                      <a:r>
                        <a:rPr kumimoji="1" lang="en-US" altLang="ja-JP" sz="1200" dirty="0"/>
                        <a:t>API</a:t>
                      </a:r>
                      <a:r>
                        <a:rPr kumimoji="1" lang="ja-JP" altLang="en-US" sz="1200" dirty="0"/>
                        <a:t>名称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lumMod val="95000"/>
                      </a:schemeClr>
                    </a:solidFill>
                  </a:tcPr>
                </a:tc>
                <a:tc>
                  <a:txBody>
                    <a:bodyPr/>
                    <a:lstStyle/>
                    <a:p>
                      <a:r>
                        <a:rPr kumimoji="1" lang="ja-JP" altLang="en-US" sz="1200" dirty="0"/>
                        <a:t>利用方法</a:t>
                      </a:r>
                    </a:p>
                  </a:txBody>
                  <a:tcPr anchor="ctr">
                    <a:lnL w="12700" cap="flat" cmpd="sng" algn="ctr">
                      <a:no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61500687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t>■</a:t>
                      </a:r>
                      <a:endParaRPr kumimoji="1" lang="ja-JP" altLang="en-US" sz="1400" dirty="0"/>
                    </a:p>
                  </a:txBody>
                  <a:tcPr anchor="ctr">
                    <a:lnR w="12700" cap="flat" cmpd="sng" algn="ctr">
                      <a:noFill/>
                      <a:prstDash val="solid"/>
                      <a:round/>
                      <a:headEnd type="none" w="med" len="med"/>
                      <a:tailEnd type="none" w="med" len="med"/>
                    </a:lnR>
                  </a:tcPr>
                </a:tc>
                <a:tc>
                  <a:txBody>
                    <a:bodyPr/>
                    <a:lstStyle/>
                    <a:p>
                      <a:r>
                        <a:rPr kumimoji="1" lang="ja-JP" altLang="en-US" sz="1200" dirty="0"/>
                        <a:t>ルート形状取得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kumimoji="1" lang="ja-JP" altLang="en-US" sz="1200"/>
                        <a:t>複数の経由地（店舗・配達先）を含む、出発地</a:t>
                      </a:r>
                      <a:r>
                        <a:rPr kumimoji="1" lang="en-US" altLang="ja-JP" sz="1200" dirty="0"/>
                        <a:t>〜</a:t>
                      </a:r>
                      <a:r>
                        <a:rPr kumimoji="1" lang="ja-JP" altLang="en-US" sz="1200"/>
                        <a:t>目的地までの経路の形状を取得</a:t>
                      </a:r>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136796577"/>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運賃区分取得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348515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到達圏探索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580832189"/>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駅・バス停情報取得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221052459"/>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駅・バス停検索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610168821"/>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最寄り駅・バス停検索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486087984"/>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路線情報取得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413674139"/>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路線検索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492782210"/>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交通機関会社情報取得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1283637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交通機関会社検索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237617376"/>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最寄インターチェンジ検索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954240690"/>
                  </a:ext>
                </a:extLst>
              </a:tr>
              <a:tr h="370840">
                <a:tc>
                  <a:txBody>
                    <a:bodyPr/>
                    <a:lstStyle/>
                    <a:p>
                      <a:pPr algn="ctr"/>
                      <a:r>
                        <a:rPr kumimoji="1" lang="ja-JP" altLang="en-US" sz="1400" dirty="0"/>
                        <a:t>□</a:t>
                      </a:r>
                    </a:p>
                  </a:txBody>
                  <a:tcPr anchor="ctr">
                    <a:lnR w="12700" cap="flat" cmpd="sng" algn="ctr">
                      <a:noFill/>
                      <a:prstDash val="solid"/>
                      <a:round/>
                      <a:headEnd type="none" w="med" len="med"/>
                      <a:tailEnd type="none" w="med" len="med"/>
                    </a:lnR>
                  </a:tcPr>
                </a:tc>
                <a:tc>
                  <a:txBody>
                    <a:bodyPr/>
                    <a:lstStyle/>
                    <a:p>
                      <a:r>
                        <a:rPr kumimoji="1" lang="ja-JP" altLang="en-US" sz="1200" dirty="0"/>
                        <a:t>天気予報検索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kumimoji="1" lang="ja-JP" altLang="en-US" sz="1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451172513"/>
                  </a:ext>
                </a:extLst>
              </a:tr>
            </a:tbl>
          </a:graphicData>
        </a:graphic>
      </p:graphicFrame>
    </p:spTree>
    <p:extLst>
      <p:ext uri="{BB962C8B-B14F-4D97-AF65-F5344CB8AC3E}">
        <p14:creationId xmlns:p14="http://schemas.microsoft.com/office/powerpoint/2010/main" val="2563952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E137FA-E1D0-41BD-8E5D-7E772DB0157B}"/>
              </a:ext>
            </a:extLst>
          </p:cNvPr>
          <p:cNvSpPr>
            <a:spLocks noGrp="1"/>
          </p:cNvSpPr>
          <p:nvPr>
            <p:ph type="title"/>
          </p:nvPr>
        </p:nvSpPr>
        <p:spPr>
          <a:xfrm>
            <a:off x="197708" y="129995"/>
            <a:ext cx="8543925" cy="587324"/>
          </a:xfrm>
        </p:spPr>
        <p:txBody>
          <a:bodyPr/>
          <a:lstStyle/>
          <a:p>
            <a:r>
              <a:rPr lang="ja-JP" altLang="en-US" dirty="0"/>
              <a:t>背景（詳細）</a:t>
            </a:r>
            <a:endParaRPr kumimoji="1" lang="ja-JP" altLang="en-US" dirty="0"/>
          </a:p>
        </p:txBody>
      </p:sp>
      <p:sp>
        <p:nvSpPr>
          <p:cNvPr id="3" name="スライド番号プレースホルダー 2">
            <a:extLst>
              <a:ext uri="{FF2B5EF4-FFF2-40B4-BE49-F238E27FC236}">
                <a16:creationId xmlns:a16="http://schemas.microsoft.com/office/drawing/2014/main" id="{ECA14A89-1383-4BA9-920B-516146D4E010}"/>
              </a:ext>
            </a:extLst>
          </p:cNvPr>
          <p:cNvSpPr>
            <a:spLocks noGrp="1"/>
          </p:cNvSpPr>
          <p:nvPr>
            <p:ph type="sldNum" sz="quarter" idx="10"/>
          </p:nvPr>
        </p:nvSpPr>
        <p:spPr>
          <a:xfrm>
            <a:off x="7643813" y="6445252"/>
            <a:ext cx="2228850" cy="365125"/>
          </a:xfrm>
        </p:spPr>
        <p:txBody>
          <a:bodyPr/>
          <a:lstStyle/>
          <a:p>
            <a:fld id="{3C84CFED-51CE-CF4B-94DB-C561B515C4B3}" type="slidenum">
              <a:rPr kumimoji="1" lang="ja-JP" altLang="en-US" smtClean="0"/>
              <a:t>9</a:t>
            </a:fld>
            <a:endParaRPr kumimoji="1" lang="ja-JP" altLang="en-US" dirty="0"/>
          </a:p>
        </p:txBody>
      </p:sp>
      <p:pic>
        <p:nvPicPr>
          <p:cNvPr id="4" name="図 3">
            <a:extLst>
              <a:ext uri="{FF2B5EF4-FFF2-40B4-BE49-F238E27FC236}">
                <a16:creationId xmlns:a16="http://schemas.microsoft.com/office/drawing/2014/main" id="{A9332F8E-DF01-9C47-AEED-91C8EE094494}"/>
              </a:ext>
            </a:extLst>
          </p:cNvPr>
          <p:cNvPicPr>
            <a:picLocks noChangeAspect="1"/>
          </p:cNvPicPr>
          <p:nvPr/>
        </p:nvPicPr>
        <p:blipFill>
          <a:blip r:embed="rId2"/>
          <a:stretch>
            <a:fillRect/>
          </a:stretch>
        </p:blipFill>
        <p:spPr>
          <a:xfrm>
            <a:off x="1628857" y="1077825"/>
            <a:ext cx="6726620" cy="4013550"/>
          </a:xfrm>
          <a:prstGeom prst="rect">
            <a:avLst/>
          </a:prstGeom>
        </p:spPr>
      </p:pic>
      <p:sp>
        <p:nvSpPr>
          <p:cNvPr id="5" name="正方形/長方形 4">
            <a:extLst>
              <a:ext uri="{FF2B5EF4-FFF2-40B4-BE49-F238E27FC236}">
                <a16:creationId xmlns:a16="http://schemas.microsoft.com/office/drawing/2014/main" id="{AB36D0CC-BBC1-C842-9340-CEF608D5CE34}"/>
              </a:ext>
            </a:extLst>
          </p:cNvPr>
          <p:cNvSpPr/>
          <p:nvPr/>
        </p:nvSpPr>
        <p:spPr>
          <a:xfrm>
            <a:off x="5501846" y="5028597"/>
            <a:ext cx="4002955" cy="369332"/>
          </a:xfrm>
          <a:prstGeom prst="rect">
            <a:avLst/>
          </a:prstGeom>
        </p:spPr>
        <p:txBody>
          <a:bodyPr wrap="none">
            <a:spAutoFit/>
          </a:bodyPr>
          <a:lstStyle/>
          <a:p>
            <a:r>
              <a:rPr lang="en" altLang="ja-JP" dirty="0">
                <a:hlinkClick r:id="rId3"/>
              </a:rPr>
              <a:t>https://ecnomikata.com/ecnews/22526/</a:t>
            </a:r>
            <a:endParaRPr lang="ja-JP" altLang="en-US"/>
          </a:p>
        </p:txBody>
      </p:sp>
      <p:sp>
        <p:nvSpPr>
          <p:cNvPr id="8" name="正方形/長方形 7">
            <a:extLst>
              <a:ext uri="{FF2B5EF4-FFF2-40B4-BE49-F238E27FC236}">
                <a16:creationId xmlns:a16="http://schemas.microsoft.com/office/drawing/2014/main" id="{02B35C20-1CA4-D343-A0BD-151D65E37179}"/>
              </a:ext>
            </a:extLst>
          </p:cNvPr>
          <p:cNvSpPr/>
          <p:nvPr/>
        </p:nvSpPr>
        <p:spPr>
          <a:xfrm>
            <a:off x="338620" y="5780175"/>
            <a:ext cx="9307093" cy="461665"/>
          </a:xfrm>
          <a:prstGeom prst="rect">
            <a:avLst/>
          </a:prstGeom>
        </p:spPr>
        <p:txBody>
          <a:bodyPr wrap="square">
            <a:spAutoFit/>
          </a:bodyPr>
          <a:lstStyle/>
          <a:p>
            <a:r>
              <a:rPr lang="en-US" altLang="ja-JP" sz="2400" dirty="0"/>
              <a:t>Uber Eats </a:t>
            </a:r>
            <a:r>
              <a:rPr lang="ja-JP" altLang="en-US" sz="2400"/>
              <a:t>の利用者拡大の一方で、配達員不足が問題となっている</a:t>
            </a:r>
            <a:endParaRPr lang="en-US" altLang="ja-JP" sz="2400" dirty="0"/>
          </a:p>
        </p:txBody>
      </p:sp>
    </p:spTree>
    <p:extLst>
      <p:ext uri="{BB962C8B-B14F-4D97-AF65-F5344CB8AC3E}">
        <p14:creationId xmlns:p14="http://schemas.microsoft.com/office/powerpoint/2010/main" val="1342482074"/>
      </p:ext>
    </p:extLst>
  </p:cSld>
  <p:clrMapOvr>
    <a:masterClrMapping/>
  </p:clrMapOvr>
</p:sld>
</file>

<file path=ppt/theme/theme1.xml><?xml version="1.0" encoding="utf-8"?>
<a:theme xmlns:a="http://schemas.openxmlformats.org/drawingml/2006/main" name="ホワイ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4798</TotalTime>
  <Words>1005</Words>
  <Application>Microsoft Macintosh PowerPoint</Application>
  <PresentationFormat>A4 210 x 297 mm</PresentationFormat>
  <Paragraphs>144</Paragraphs>
  <Slides>10</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10</vt:i4>
      </vt:variant>
    </vt:vector>
  </HeadingPairs>
  <TitlesOfParts>
    <vt:vector size="17" baseType="lpstr">
      <vt:lpstr>メイリオ</vt:lpstr>
      <vt:lpstr>Yu Gothic</vt:lpstr>
      <vt:lpstr>Arial</vt:lpstr>
      <vt:lpstr>Calibri</vt:lpstr>
      <vt:lpstr>Cambria Math</vt:lpstr>
      <vt:lpstr>Wingdings</vt:lpstr>
      <vt:lpstr>ホワイト</vt:lpstr>
      <vt:lpstr>“NAVITIME×Uber Eats” Is All you need</vt:lpstr>
      <vt:lpstr>要約</vt:lpstr>
      <vt:lpstr>要約</vt:lpstr>
      <vt:lpstr>サービスイメージ </vt:lpstr>
      <vt:lpstr>サービスイメージ</vt:lpstr>
      <vt:lpstr>アピールポイント（詳細）</vt:lpstr>
      <vt:lpstr>利用APIと使い方</vt:lpstr>
      <vt:lpstr>利用APIと使い方</vt:lpstr>
      <vt:lpstr>背景（詳細）</vt:lpstr>
      <vt:lpstr>システム概要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関川 敦士</dc:creator>
  <cp:lastModifiedBy>tonouchi-masato-yh@ynu.jp</cp:lastModifiedBy>
  <cp:revision>186</cp:revision>
  <cp:lastPrinted>2019-07-09T03:11:21Z</cp:lastPrinted>
  <dcterms:created xsi:type="dcterms:W3CDTF">2017-06-15T09:58:51Z</dcterms:created>
  <dcterms:modified xsi:type="dcterms:W3CDTF">2019-10-31T01:34:47Z</dcterms:modified>
</cp:coreProperties>
</file>